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aleway"/>
      <p:regular r:id="rId26"/>
      <p:bold r:id="rId27"/>
      <p:italic r:id="rId28"/>
      <p:boldItalic r:id="rId29"/>
    </p:embeddedFont>
    <p:embeddedFont>
      <p:font typeface="La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34" roundtripDataSignature="AMtx7mhPKG85gqSUECQ+R+ulIqmggacZH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regular.fntdata"/><Relationship Id="rId25" Type="http://schemas.openxmlformats.org/officeDocument/2006/relationships/slide" Target="slides/slide20.xml"/><Relationship Id="rId28" Type="http://schemas.openxmlformats.org/officeDocument/2006/relationships/font" Target="fonts/Raleway-italic.fntdata"/><Relationship Id="rId27" Type="http://schemas.openxmlformats.org/officeDocument/2006/relationships/font" Target="fonts/Raleway-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6.xml"/><Relationship Id="rId33" Type="http://schemas.openxmlformats.org/officeDocument/2006/relationships/font" Target="fonts/Lato-boldItalic.fntdata"/><Relationship Id="rId10" Type="http://schemas.openxmlformats.org/officeDocument/2006/relationships/slide" Target="slides/slide5.xml"/><Relationship Id="rId32"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34" Type="http://customschemas.google.com/relationships/presentationmetadata" Target="meta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jp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 name="Google Shape;16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6" name="Google Shape;276;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2"/>
          <p:cNvPicPr preferRelativeResize="0"/>
          <p:nvPr/>
        </p:nvPicPr>
        <p:blipFill rotWithShape="1">
          <a:blip r:embed="rId2">
            <a:alphaModFix/>
          </a:blip>
          <a:srcRect b="23590" l="0" r="0" t="21799"/>
          <a:stretch/>
        </p:blipFill>
        <p:spPr>
          <a:xfrm>
            <a:off x="0" y="487825"/>
            <a:ext cx="9144000" cy="4655676"/>
          </a:xfrm>
          <a:prstGeom prst="rect">
            <a:avLst/>
          </a:prstGeom>
          <a:noFill/>
          <a:ln>
            <a:noFill/>
          </a:ln>
        </p:spPr>
      </p:pic>
      <p:sp>
        <p:nvSpPr>
          <p:cNvPr id="11" name="Google Shape;11;p2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 name="Google Shape;12;p22"/>
          <p:cNvGrpSpPr/>
          <p:nvPr/>
        </p:nvGrpSpPr>
        <p:grpSpPr>
          <a:xfrm>
            <a:off x="830392" y="1191256"/>
            <a:ext cx="745763" cy="45826"/>
            <a:chOff x="4580561" y="2589004"/>
            <a:chExt cx="1064464" cy="25200"/>
          </a:xfrm>
        </p:grpSpPr>
        <p:sp>
          <p:nvSpPr>
            <p:cNvPr id="13" name="Google Shape;13;p2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2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 name="Google Shape;15;p22"/>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6" name="Google Shape;16;p22"/>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7" name="Google Shape;17;p2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8" name="Google Shape;18;p2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US" sz="600" u="none" cap="none" strike="noStrike">
                <a:solidFill>
                  <a:srgbClr val="000000"/>
                </a:solidFill>
                <a:latin typeface="Raleway"/>
                <a:ea typeface="Raleway"/>
                <a:cs typeface="Raleway"/>
                <a:sym typeface="Raleway"/>
              </a:rPr>
              <a:t>Confidential</a:t>
            </a:r>
            <a:endParaRPr b="1" i="0" sz="600" u="none" cap="none" strike="noStrike">
              <a:solidFill>
                <a:srgbClr val="000000"/>
              </a:solidFill>
              <a:latin typeface="Raleway"/>
              <a:ea typeface="Raleway"/>
              <a:cs typeface="Raleway"/>
              <a:sym typeface="Raleway"/>
            </a:endParaRPr>
          </a:p>
        </p:txBody>
      </p:sp>
      <p:sp>
        <p:nvSpPr>
          <p:cNvPr id="19" name="Google Shape;19;p2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US" sz="600" u="none" cap="none" strike="noStrike">
                <a:solidFill>
                  <a:srgbClr val="000000"/>
                </a:solidFill>
                <a:latin typeface="Raleway"/>
                <a:ea typeface="Raleway"/>
                <a:cs typeface="Raleway"/>
                <a:sym typeface="Raleway"/>
              </a:rPr>
              <a:t>Customized for </a:t>
            </a:r>
            <a:r>
              <a:rPr b="1" i="0" lang="en-US" sz="600" u="none" cap="none" strike="noStrike">
                <a:solidFill>
                  <a:srgbClr val="000000"/>
                </a:solidFill>
                <a:latin typeface="Raleway"/>
                <a:ea typeface="Raleway"/>
                <a:cs typeface="Raleway"/>
                <a:sym typeface="Raleway"/>
              </a:rPr>
              <a:t>Lorem Ipsum LLC</a:t>
            </a:r>
            <a:endParaRPr b="0" i="0" sz="600" u="none" cap="none" strike="noStrike">
              <a:solidFill>
                <a:srgbClr val="000000"/>
              </a:solidFill>
              <a:latin typeface="Raleway"/>
              <a:ea typeface="Raleway"/>
              <a:cs typeface="Raleway"/>
              <a:sym typeface="Raleway"/>
            </a:endParaRPr>
          </a:p>
        </p:txBody>
      </p:sp>
      <p:sp>
        <p:nvSpPr>
          <p:cNvPr id="20" name="Google Shape;20;p2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600"/>
              <a:buFont typeface="Arial"/>
              <a:buNone/>
            </a:pPr>
            <a:r>
              <a:rPr b="0" i="0" lang="en-US" sz="600" u="none" cap="none" strike="noStrike">
                <a:solidFill>
                  <a:srgbClr val="000000"/>
                </a:solidFill>
                <a:latin typeface="Raleway"/>
                <a:ea typeface="Raleway"/>
                <a:cs typeface="Raleway"/>
                <a:sym typeface="Raleway"/>
              </a:rPr>
              <a:t>Version 1.0</a:t>
            </a:r>
            <a:endParaRPr b="1" i="0" sz="600" u="none" cap="none" strike="noStrike">
              <a:solidFill>
                <a:srgbClr val="000000"/>
              </a:solidFill>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3" name="Shape 103"/>
        <p:cNvGrpSpPr/>
        <p:nvPr/>
      </p:nvGrpSpPr>
      <p:grpSpPr>
        <a:xfrm>
          <a:off x="0" y="0"/>
          <a:ext cx="0" cy="0"/>
          <a:chOff x="0" y="0"/>
          <a:chExt cx="0" cy="0"/>
        </a:xfrm>
      </p:grpSpPr>
      <p:grpSp>
        <p:nvGrpSpPr>
          <p:cNvPr id="104" name="Google Shape;104;p31"/>
          <p:cNvGrpSpPr/>
          <p:nvPr/>
        </p:nvGrpSpPr>
        <p:grpSpPr>
          <a:xfrm>
            <a:off x="830392" y="4169130"/>
            <a:ext cx="745763" cy="45826"/>
            <a:chOff x="4580561" y="2589004"/>
            <a:chExt cx="1064464" cy="25200"/>
          </a:xfrm>
        </p:grpSpPr>
        <p:sp>
          <p:nvSpPr>
            <p:cNvPr id="105" name="Google Shape;105;p3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3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7" name="Google Shape;107;p31"/>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08" name="Google Shape;108;p3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09" name="Google Shape;109;p31"/>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10" name="Google Shape;110;p31"/>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111" name="Google Shape;111;p31"/>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112" name="Google Shape;112;p31"/>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3" name="Shape 113"/>
        <p:cNvGrpSpPr/>
        <p:nvPr/>
      </p:nvGrpSpPr>
      <p:grpSpPr>
        <a:xfrm>
          <a:off x="0" y="0"/>
          <a:ext cx="0" cy="0"/>
          <a:chOff x="0" y="0"/>
          <a:chExt cx="0" cy="0"/>
        </a:xfrm>
      </p:grpSpPr>
      <p:sp>
        <p:nvSpPr>
          <p:cNvPr id="114" name="Google Shape;114;p3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5" name="Google Shape;115;p32"/>
          <p:cNvGrpSpPr/>
          <p:nvPr/>
        </p:nvGrpSpPr>
        <p:grpSpPr>
          <a:xfrm>
            <a:off x="830392" y="1191256"/>
            <a:ext cx="745763" cy="45826"/>
            <a:chOff x="4580561" y="2589004"/>
            <a:chExt cx="1064464" cy="25200"/>
          </a:xfrm>
        </p:grpSpPr>
        <p:sp>
          <p:nvSpPr>
            <p:cNvPr id="116" name="Google Shape;116;p3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3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8" name="Google Shape;118;p32"/>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19" name="Google Shape;119;p32"/>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20" name="Google Shape;120;p32"/>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21" name="Google Shape;121;p3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22" name="Google Shape;122;p32"/>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3" name="Google Shape;123;p32"/>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24" name="Google Shape;124;p32"/>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25" name="Google Shape;125;p32"/>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6" name="Shape 126"/>
        <p:cNvGrpSpPr/>
        <p:nvPr/>
      </p:nvGrpSpPr>
      <p:grpSpPr>
        <a:xfrm>
          <a:off x="0" y="0"/>
          <a:ext cx="0" cy="0"/>
          <a:chOff x="0" y="0"/>
          <a:chExt cx="0" cy="0"/>
        </a:xfrm>
      </p:grpSpPr>
      <p:sp>
        <p:nvSpPr>
          <p:cNvPr id="127" name="Google Shape;127;p33"/>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128" name="Google Shape;128;p3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29" name="Google Shape;129;p33"/>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30" name="Google Shape;130;p33"/>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31" name="Google Shape;131;p33"/>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32" name="Google Shape;132;p33"/>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3" name="Shape 133"/>
        <p:cNvGrpSpPr/>
        <p:nvPr/>
      </p:nvGrpSpPr>
      <p:grpSpPr>
        <a:xfrm>
          <a:off x="0" y="0"/>
          <a:ext cx="0" cy="0"/>
          <a:chOff x="0" y="0"/>
          <a:chExt cx="0" cy="0"/>
        </a:xfrm>
      </p:grpSpPr>
      <p:grpSp>
        <p:nvGrpSpPr>
          <p:cNvPr id="134" name="Google Shape;134;p34"/>
          <p:cNvGrpSpPr/>
          <p:nvPr/>
        </p:nvGrpSpPr>
        <p:grpSpPr>
          <a:xfrm>
            <a:off x="830392" y="4169130"/>
            <a:ext cx="745763" cy="45826"/>
            <a:chOff x="4580561" y="2589004"/>
            <a:chExt cx="1064464" cy="25200"/>
          </a:xfrm>
        </p:grpSpPr>
        <p:sp>
          <p:nvSpPr>
            <p:cNvPr id="135" name="Google Shape;135;p3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3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7" name="Google Shape;137;p34"/>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138" name="Google Shape;138;p34"/>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139" name="Google Shape;139;p3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40" name="Google Shape;140;p34"/>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1" name="Google Shape;141;p34"/>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142" name="Google Shape;142;p34"/>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143" name="Google Shape;143;p34"/>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44" name="Shape 144"/>
        <p:cNvGrpSpPr/>
        <p:nvPr/>
      </p:nvGrpSpPr>
      <p:grpSpPr>
        <a:xfrm>
          <a:off x="0" y="0"/>
          <a:ext cx="0" cy="0"/>
          <a:chOff x="0" y="0"/>
          <a:chExt cx="0" cy="0"/>
        </a:xfrm>
      </p:grpSpPr>
      <p:sp>
        <p:nvSpPr>
          <p:cNvPr id="145" name="Google Shape;145;p35"/>
          <p:cNvSpPr txBox="1"/>
          <p:nvPr>
            <p:ph type="title"/>
          </p:nvPr>
        </p:nvSpPr>
        <p:spPr>
          <a:xfrm>
            <a:off x="1308150" y="1318650"/>
            <a:ext cx="71100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2600"/>
              <a:buNone/>
              <a:defRPr sz="2600">
                <a:solidFill>
                  <a:srgbClr val="FFFFFF"/>
                </a:solidFill>
              </a:defRPr>
            </a:lvl1pPr>
            <a:lvl2pPr lvl="1" algn="l">
              <a:lnSpc>
                <a:spcPct val="100000"/>
              </a:lnSpc>
              <a:spcBef>
                <a:spcPts val="0"/>
              </a:spcBef>
              <a:spcAft>
                <a:spcPts val="0"/>
              </a:spcAft>
              <a:buClr>
                <a:srgbClr val="FFFFFF"/>
              </a:buClr>
              <a:buSzPts val="2600"/>
              <a:buNone/>
              <a:defRPr sz="2600">
                <a:solidFill>
                  <a:srgbClr val="FFFFFF"/>
                </a:solidFill>
              </a:defRPr>
            </a:lvl2pPr>
            <a:lvl3pPr lvl="2" algn="l">
              <a:lnSpc>
                <a:spcPct val="100000"/>
              </a:lnSpc>
              <a:spcBef>
                <a:spcPts val="0"/>
              </a:spcBef>
              <a:spcAft>
                <a:spcPts val="0"/>
              </a:spcAft>
              <a:buClr>
                <a:srgbClr val="FFFFFF"/>
              </a:buClr>
              <a:buSzPts val="2600"/>
              <a:buNone/>
              <a:defRPr sz="2600">
                <a:solidFill>
                  <a:srgbClr val="FFFFFF"/>
                </a:solidFill>
              </a:defRPr>
            </a:lvl3pPr>
            <a:lvl4pPr lvl="3" algn="l">
              <a:lnSpc>
                <a:spcPct val="100000"/>
              </a:lnSpc>
              <a:spcBef>
                <a:spcPts val="0"/>
              </a:spcBef>
              <a:spcAft>
                <a:spcPts val="0"/>
              </a:spcAft>
              <a:buClr>
                <a:srgbClr val="FFFFFF"/>
              </a:buClr>
              <a:buSzPts val="2600"/>
              <a:buNone/>
              <a:defRPr sz="2600">
                <a:solidFill>
                  <a:srgbClr val="FFFFFF"/>
                </a:solidFill>
              </a:defRPr>
            </a:lvl4pPr>
            <a:lvl5pPr lvl="4" algn="l">
              <a:lnSpc>
                <a:spcPct val="100000"/>
              </a:lnSpc>
              <a:spcBef>
                <a:spcPts val="0"/>
              </a:spcBef>
              <a:spcAft>
                <a:spcPts val="0"/>
              </a:spcAft>
              <a:buClr>
                <a:srgbClr val="FFFFFF"/>
              </a:buClr>
              <a:buSzPts val="2600"/>
              <a:buNone/>
              <a:defRPr sz="2600">
                <a:solidFill>
                  <a:srgbClr val="FFFFFF"/>
                </a:solidFill>
              </a:defRPr>
            </a:lvl5pPr>
            <a:lvl6pPr lvl="5" algn="l">
              <a:lnSpc>
                <a:spcPct val="100000"/>
              </a:lnSpc>
              <a:spcBef>
                <a:spcPts val="0"/>
              </a:spcBef>
              <a:spcAft>
                <a:spcPts val="0"/>
              </a:spcAft>
              <a:buClr>
                <a:srgbClr val="FFFFFF"/>
              </a:buClr>
              <a:buSzPts val="2600"/>
              <a:buNone/>
              <a:defRPr sz="2600">
                <a:solidFill>
                  <a:srgbClr val="FFFFFF"/>
                </a:solidFill>
              </a:defRPr>
            </a:lvl6pPr>
            <a:lvl7pPr lvl="6" algn="l">
              <a:lnSpc>
                <a:spcPct val="100000"/>
              </a:lnSpc>
              <a:spcBef>
                <a:spcPts val="0"/>
              </a:spcBef>
              <a:spcAft>
                <a:spcPts val="0"/>
              </a:spcAft>
              <a:buClr>
                <a:srgbClr val="FFFFFF"/>
              </a:buClr>
              <a:buSzPts val="2600"/>
              <a:buNone/>
              <a:defRPr sz="2600">
                <a:solidFill>
                  <a:srgbClr val="FFFFFF"/>
                </a:solidFill>
              </a:defRPr>
            </a:lvl7pPr>
            <a:lvl8pPr lvl="7" algn="l">
              <a:lnSpc>
                <a:spcPct val="100000"/>
              </a:lnSpc>
              <a:spcBef>
                <a:spcPts val="0"/>
              </a:spcBef>
              <a:spcAft>
                <a:spcPts val="0"/>
              </a:spcAft>
              <a:buClr>
                <a:srgbClr val="FFFFFF"/>
              </a:buClr>
              <a:buSzPts val="2600"/>
              <a:buNone/>
              <a:defRPr sz="2600">
                <a:solidFill>
                  <a:srgbClr val="FFFFFF"/>
                </a:solidFill>
              </a:defRPr>
            </a:lvl8pPr>
            <a:lvl9pPr lvl="8" algn="l">
              <a:lnSpc>
                <a:spcPct val="100000"/>
              </a:lnSpc>
              <a:spcBef>
                <a:spcPts val="0"/>
              </a:spcBef>
              <a:spcAft>
                <a:spcPts val="0"/>
              </a:spcAft>
              <a:buClr>
                <a:srgbClr val="FFFFFF"/>
              </a:buClr>
              <a:buSzPts val="2600"/>
              <a:buNone/>
              <a:defRPr sz="2600">
                <a:solidFill>
                  <a:srgbClr val="FFFFFF"/>
                </a:solidFill>
              </a:defRPr>
            </a:lvl9pPr>
          </a:lstStyle>
          <a:p/>
        </p:txBody>
      </p:sp>
      <p:sp>
        <p:nvSpPr>
          <p:cNvPr id="146" name="Google Shape;146;p3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47" name="Google Shape;147;p35"/>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US" sz="600" u="none" cap="none" strike="noStrike">
                <a:solidFill>
                  <a:srgbClr val="FFFFFF"/>
                </a:solidFill>
                <a:latin typeface="Raleway"/>
                <a:ea typeface="Raleway"/>
                <a:cs typeface="Raleway"/>
                <a:sym typeface="Raleway"/>
              </a:rPr>
              <a:t>Confidential</a:t>
            </a:r>
            <a:endParaRPr b="1" i="0" sz="600" u="none" cap="none" strike="noStrike">
              <a:solidFill>
                <a:srgbClr val="FFFFFF"/>
              </a:solidFill>
              <a:latin typeface="Raleway"/>
              <a:ea typeface="Raleway"/>
              <a:cs typeface="Raleway"/>
              <a:sym typeface="Raleway"/>
            </a:endParaRPr>
          </a:p>
        </p:txBody>
      </p:sp>
      <p:sp>
        <p:nvSpPr>
          <p:cNvPr id="148" name="Google Shape;148;p35"/>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US" sz="600" u="none" cap="none" strike="noStrike">
                <a:solidFill>
                  <a:srgbClr val="FFFFFF"/>
                </a:solidFill>
                <a:latin typeface="Raleway"/>
                <a:ea typeface="Raleway"/>
                <a:cs typeface="Raleway"/>
                <a:sym typeface="Raleway"/>
              </a:rPr>
              <a:t>Customized for </a:t>
            </a:r>
            <a:r>
              <a:rPr b="1" i="0" lang="en-US" sz="600" u="none" cap="none" strike="noStrike">
                <a:solidFill>
                  <a:srgbClr val="FFFFFF"/>
                </a:solidFill>
                <a:latin typeface="Raleway"/>
                <a:ea typeface="Raleway"/>
                <a:cs typeface="Raleway"/>
                <a:sym typeface="Raleway"/>
              </a:rPr>
              <a:t>Lorem Ipsum LLC</a:t>
            </a:r>
            <a:endParaRPr b="0" i="0" sz="600" u="none" cap="none" strike="noStrike">
              <a:solidFill>
                <a:srgbClr val="FFFFFF"/>
              </a:solidFill>
              <a:latin typeface="Raleway"/>
              <a:ea typeface="Raleway"/>
              <a:cs typeface="Raleway"/>
              <a:sym typeface="Raleway"/>
            </a:endParaRPr>
          </a:p>
        </p:txBody>
      </p:sp>
      <p:sp>
        <p:nvSpPr>
          <p:cNvPr id="149" name="Google Shape;149;p35"/>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600"/>
              <a:buFont typeface="Arial"/>
              <a:buNone/>
            </a:pPr>
            <a:r>
              <a:rPr b="0" i="0" lang="en-US" sz="600" u="none" cap="none" strike="noStrike">
                <a:solidFill>
                  <a:srgbClr val="FFFFFF"/>
                </a:solidFill>
                <a:latin typeface="Raleway"/>
                <a:ea typeface="Raleway"/>
                <a:cs typeface="Raleway"/>
                <a:sym typeface="Raleway"/>
              </a:rPr>
              <a:t>Version 1.0</a:t>
            </a:r>
            <a:endParaRPr b="1" i="0" sz="600" u="none" cap="none" strike="noStrike">
              <a:solidFill>
                <a:srgbClr val="FFFFFF"/>
              </a:solidFill>
              <a:latin typeface="Raleway"/>
              <a:ea typeface="Raleway"/>
              <a:cs typeface="Raleway"/>
              <a:sym typeface="Raleway"/>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50" name="Shape 150"/>
        <p:cNvGrpSpPr/>
        <p:nvPr/>
      </p:nvGrpSpPr>
      <p:grpSpPr>
        <a:xfrm>
          <a:off x="0" y="0"/>
          <a:ext cx="0" cy="0"/>
          <a:chOff x="0" y="0"/>
          <a:chExt cx="0" cy="0"/>
        </a:xfrm>
      </p:grpSpPr>
      <p:grpSp>
        <p:nvGrpSpPr>
          <p:cNvPr id="151" name="Google Shape;151;p36"/>
          <p:cNvGrpSpPr/>
          <p:nvPr/>
        </p:nvGrpSpPr>
        <p:grpSpPr>
          <a:xfrm>
            <a:off x="830392" y="1191256"/>
            <a:ext cx="745763" cy="45826"/>
            <a:chOff x="4580561" y="2589004"/>
            <a:chExt cx="1064464" cy="25200"/>
          </a:xfrm>
        </p:grpSpPr>
        <p:sp>
          <p:nvSpPr>
            <p:cNvPr id="152" name="Google Shape;152;p3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3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4" name="Google Shape;154;p36"/>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55" name="Google Shape;155;p3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56" name="Google Shape;156;p36"/>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7" name="Google Shape;157;p36"/>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158" name="Google Shape;158;p36"/>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159" name="Google Shape;159;p36"/>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1" name="Shape 21"/>
        <p:cNvGrpSpPr/>
        <p:nvPr/>
      </p:nvGrpSpPr>
      <p:grpSpPr>
        <a:xfrm>
          <a:off x="0" y="0"/>
          <a:ext cx="0" cy="0"/>
          <a:chOff x="0" y="0"/>
          <a:chExt cx="0" cy="0"/>
        </a:xfrm>
      </p:grpSpPr>
      <p:sp>
        <p:nvSpPr>
          <p:cNvPr id="22" name="Google Shape;22;p2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3" name="Google Shape;23;p23"/>
          <p:cNvGrpSpPr/>
          <p:nvPr/>
        </p:nvGrpSpPr>
        <p:grpSpPr>
          <a:xfrm>
            <a:off x="830392" y="1191256"/>
            <a:ext cx="745763" cy="45826"/>
            <a:chOff x="4580561" y="2589004"/>
            <a:chExt cx="1064464" cy="25200"/>
          </a:xfrm>
        </p:grpSpPr>
        <p:sp>
          <p:nvSpPr>
            <p:cNvPr id="24" name="Google Shape;24;p2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2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 name="Google Shape;26;p23"/>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27" name="Google Shape;27;p23"/>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8" name="Google Shape;28;p2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29" name="Google Shape;29;p23"/>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 name="Google Shape;30;p23"/>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31" name="Google Shape;31;p23"/>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32" name="Google Shape;32;p23"/>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3" name="Shape 33"/>
        <p:cNvGrpSpPr/>
        <p:nvPr/>
      </p:nvGrpSpPr>
      <p:grpSpPr>
        <a:xfrm>
          <a:off x="0" y="0"/>
          <a:ext cx="0" cy="0"/>
          <a:chOff x="0" y="0"/>
          <a:chExt cx="0" cy="0"/>
        </a:xfrm>
      </p:grpSpPr>
      <p:sp>
        <p:nvSpPr>
          <p:cNvPr id="34" name="Google Shape;34;p2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35" name="Google Shape;35;p24"/>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6" name="Google Shape;36;p24"/>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37" name="Google Shape;37;p24"/>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38" name="Google Shape;38;p24"/>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39" name="Shape 39"/>
        <p:cNvGrpSpPr/>
        <p:nvPr/>
      </p:nvGrpSpPr>
      <p:grpSpPr>
        <a:xfrm>
          <a:off x="0" y="0"/>
          <a:ext cx="0" cy="0"/>
          <a:chOff x="0" y="0"/>
          <a:chExt cx="0" cy="0"/>
        </a:xfrm>
      </p:grpSpPr>
      <p:pic>
        <p:nvPicPr>
          <p:cNvPr descr="shutterstock_429987889_edited.jpg" id="40" name="Google Shape;40;p25"/>
          <p:cNvPicPr preferRelativeResize="0"/>
          <p:nvPr/>
        </p:nvPicPr>
        <p:blipFill rotWithShape="1">
          <a:blip r:embed="rId2">
            <a:alphaModFix/>
          </a:blip>
          <a:srcRect b="23590" l="0" r="0" t="21799"/>
          <a:stretch/>
        </p:blipFill>
        <p:spPr>
          <a:xfrm>
            <a:off x="0" y="487825"/>
            <a:ext cx="9144000" cy="4655676"/>
          </a:xfrm>
          <a:prstGeom prst="rect">
            <a:avLst/>
          </a:prstGeom>
          <a:noFill/>
          <a:ln>
            <a:noFill/>
          </a:ln>
        </p:spPr>
      </p:pic>
      <p:sp>
        <p:nvSpPr>
          <p:cNvPr id="41" name="Google Shape;41;p25"/>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 name="Google Shape;42;p25"/>
          <p:cNvGrpSpPr/>
          <p:nvPr/>
        </p:nvGrpSpPr>
        <p:grpSpPr>
          <a:xfrm>
            <a:off x="830392" y="1191256"/>
            <a:ext cx="745763" cy="45826"/>
            <a:chOff x="4580561" y="2589004"/>
            <a:chExt cx="1064464" cy="25200"/>
          </a:xfrm>
        </p:grpSpPr>
        <p:sp>
          <p:nvSpPr>
            <p:cNvPr id="43" name="Google Shape;43;p2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2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 name="Google Shape;45;p25"/>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46" name="Google Shape;46;p25"/>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47" name="Google Shape;47;p2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48" name="Google Shape;48;p25"/>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9" name="Google Shape;49;p25"/>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50" name="Google Shape;50;p25"/>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51" name="Google Shape;51;p25"/>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2" name="Shape 52"/>
        <p:cNvGrpSpPr/>
        <p:nvPr/>
      </p:nvGrpSpPr>
      <p:grpSpPr>
        <a:xfrm>
          <a:off x="0" y="0"/>
          <a:ext cx="0" cy="0"/>
          <a:chOff x="0" y="0"/>
          <a:chExt cx="0" cy="0"/>
        </a:xfrm>
      </p:grpSpPr>
      <p:grpSp>
        <p:nvGrpSpPr>
          <p:cNvPr id="53" name="Google Shape;53;p26"/>
          <p:cNvGrpSpPr/>
          <p:nvPr/>
        </p:nvGrpSpPr>
        <p:grpSpPr>
          <a:xfrm>
            <a:off x="830392" y="1191256"/>
            <a:ext cx="745763" cy="45826"/>
            <a:chOff x="4580561" y="2589004"/>
            <a:chExt cx="1064464" cy="25200"/>
          </a:xfrm>
        </p:grpSpPr>
        <p:sp>
          <p:nvSpPr>
            <p:cNvPr id="54" name="Google Shape;54;p26"/>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26"/>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6" name="Google Shape;56;p26"/>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57" name="Google Shape;57;p2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58" name="Google Shape;58;p26"/>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9" name="Google Shape;59;p26"/>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60" name="Google Shape;60;p26"/>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61" name="Google Shape;61;p26"/>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62" name="Shape 62"/>
        <p:cNvGrpSpPr/>
        <p:nvPr/>
      </p:nvGrpSpPr>
      <p:grpSpPr>
        <a:xfrm>
          <a:off x="0" y="0"/>
          <a:ext cx="0" cy="0"/>
          <a:chOff x="0" y="0"/>
          <a:chExt cx="0" cy="0"/>
        </a:xfrm>
      </p:grpSpPr>
      <p:sp>
        <p:nvSpPr>
          <p:cNvPr id="63" name="Google Shape;63;p2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2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65" name="Google Shape;65;p27"/>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6" name="Google Shape;66;p27"/>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67" name="Google Shape;67;p27"/>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68" name="Google Shape;68;p27"/>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
        <p:nvSpPr>
          <p:cNvPr id="69" name="Google Shape;69;p27"/>
          <p:cNvSpPr txBox="1"/>
          <p:nvPr>
            <p:ph idx="1" type="body"/>
          </p:nvPr>
        </p:nvSpPr>
        <p:spPr>
          <a:xfrm>
            <a:off x="729450" y="1068650"/>
            <a:ext cx="7688700" cy="1034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70" name="Shape 70"/>
        <p:cNvGrpSpPr/>
        <p:nvPr/>
      </p:nvGrpSpPr>
      <p:grpSpPr>
        <a:xfrm>
          <a:off x="0" y="0"/>
          <a:ext cx="0" cy="0"/>
          <a:chOff x="0" y="0"/>
          <a:chExt cx="0" cy="0"/>
        </a:xfrm>
      </p:grpSpPr>
      <p:pic>
        <p:nvPicPr>
          <p:cNvPr descr="shutterstock_31891705.jpg" id="71" name="Google Shape;71;p28"/>
          <p:cNvPicPr preferRelativeResize="0"/>
          <p:nvPr/>
        </p:nvPicPr>
        <p:blipFill rotWithShape="1">
          <a:blip r:embed="rId2">
            <a:alphaModFix/>
          </a:blip>
          <a:srcRect b="11970" l="0" r="0" t="11971"/>
          <a:stretch/>
        </p:blipFill>
        <p:spPr>
          <a:xfrm>
            <a:off x="0" y="487825"/>
            <a:ext cx="9143999" cy="4655673"/>
          </a:xfrm>
          <a:prstGeom prst="rect">
            <a:avLst/>
          </a:prstGeom>
          <a:noFill/>
          <a:ln>
            <a:noFill/>
          </a:ln>
        </p:spPr>
      </p:pic>
      <p:sp>
        <p:nvSpPr>
          <p:cNvPr id="72" name="Google Shape;72;p2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2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74" name="Google Shape;74;p28"/>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5" name="Google Shape;75;p28"/>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76" name="Google Shape;76;p28"/>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77" name="Google Shape;77;p28"/>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
        <p:nvSpPr>
          <p:cNvPr id="78" name="Google Shape;78;p28"/>
          <p:cNvSpPr txBox="1"/>
          <p:nvPr>
            <p:ph type="title"/>
          </p:nvPr>
        </p:nvSpPr>
        <p:spPr>
          <a:xfrm>
            <a:off x="729450" y="2056375"/>
            <a:ext cx="58875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9" name="Shape 79"/>
        <p:cNvGrpSpPr/>
        <p:nvPr/>
      </p:nvGrpSpPr>
      <p:grpSpPr>
        <a:xfrm>
          <a:off x="0" y="0"/>
          <a:ext cx="0" cy="0"/>
          <a:chOff x="0" y="0"/>
          <a:chExt cx="0" cy="0"/>
        </a:xfrm>
      </p:grpSpPr>
      <p:sp>
        <p:nvSpPr>
          <p:cNvPr id="80" name="Google Shape;80;p2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1" name="Google Shape;81;p29"/>
          <p:cNvGrpSpPr/>
          <p:nvPr/>
        </p:nvGrpSpPr>
        <p:grpSpPr>
          <a:xfrm>
            <a:off x="830392" y="1191256"/>
            <a:ext cx="745763" cy="45826"/>
            <a:chOff x="4580561" y="2589004"/>
            <a:chExt cx="1064464" cy="25200"/>
          </a:xfrm>
        </p:grpSpPr>
        <p:sp>
          <p:nvSpPr>
            <p:cNvPr id="82" name="Google Shape;82;p2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2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4" name="Google Shape;84;p29"/>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85" name="Google Shape;85;p29"/>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86" name="Google Shape;86;p29"/>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87" name="Google Shape;87;p2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88" name="Google Shape;88;p29"/>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9" name="Google Shape;89;p29"/>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90" name="Google Shape;90;p29"/>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91" name="Google Shape;91;p29"/>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2" name="Shape 92"/>
        <p:cNvGrpSpPr/>
        <p:nvPr/>
      </p:nvGrpSpPr>
      <p:grpSpPr>
        <a:xfrm>
          <a:off x="0" y="0"/>
          <a:ext cx="0" cy="0"/>
          <a:chOff x="0" y="0"/>
          <a:chExt cx="0" cy="0"/>
        </a:xfrm>
      </p:grpSpPr>
      <p:sp>
        <p:nvSpPr>
          <p:cNvPr id="93" name="Google Shape;93;p3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4" name="Google Shape;94;p30"/>
          <p:cNvGrpSpPr/>
          <p:nvPr/>
        </p:nvGrpSpPr>
        <p:grpSpPr>
          <a:xfrm>
            <a:off x="830392" y="1191256"/>
            <a:ext cx="745763" cy="45826"/>
            <a:chOff x="4580561" y="2589004"/>
            <a:chExt cx="1064464" cy="25200"/>
          </a:xfrm>
        </p:grpSpPr>
        <p:sp>
          <p:nvSpPr>
            <p:cNvPr id="95" name="Google Shape;95;p3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3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7" name="Google Shape;97;p30"/>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98" name="Google Shape;98;p3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99" name="Google Shape;99;p30"/>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00" name="Google Shape;100;p30"/>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01" name="Google Shape;101;p30"/>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02" name="Google Shape;102;p30"/>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7" name="Google Shape;7;p2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2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9.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
          <p:cNvSpPr txBox="1"/>
          <p:nvPr>
            <p:ph type="ctrTitle"/>
          </p:nvPr>
        </p:nvSpPr>
        <p:spPr>
          <a:xfrm>
            <a:off x="1913875" y="1584450"/>
            <a:ext cx="6365100" cy="987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US" sz="4800">
                <a:solidFill>
                  <a:srgbClr val="000000"/>
                </a:solidFill>
              </a:rPr>
              <a:t>Sociology  </a:t>
            </a:r>
            <a:r>
              <a:rPr lang="en-US" sz="2000">
                <a:solidFill>
                  <a:srgbClr val="000000"/>
                </a:solidFill>
              </a:rPr>
              <a:t>Course Code (SS 2005)</a:t>
            </a:r>
            <a:endParaRPr sz="1400"/>
          </a:p>
        </p:txBody>
      </p:sp>
      <p:sp>
        <p:nvSpPr>
          <p:cNvPr id="165" name="Google Shape;165;p1"/>
          <p:cNvSpPr txBox="1"/>
          <p:nvPr>
            <p:ph idx="1" type="subTitle"/>
          </p:nvPr>
        </p:nvSpPr>
        <p:spPr>
          <a:xfrm>
            <a:off x="1957888" y="2571747"/>
            <a:ext cx="4890900" cy="541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600"/>
              <a:buNone/>
            </a:pPr>
            <a:r>
              <a:rPr b="1" lang="en-US" sz="1400"/>
              <a:t>Muhammad Zeeshan</a:t>
            </a:r>
            <a:endParaRPr b="1"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10"/>
          <p:cNvSpPr txBox="1"/>
          <p:nvPr>
            <p:ph type="title"/>
          </p:nvPr>
        </p:nvSpPr>
        <p:spPr>
          <a:xfrm>
            <a:off x="382773" y="578911"/>
            <a:ext cx="8208334" cy="561521"/>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n-US"/>
              <a:t>1. SIGMUND FREUD’S: MODEL OF PERSONALITY</a:t>
            </a:r>
            <a:endParaRPr/>
          </a:p>
        </p:txBody>
      </p:sp>
      <p:pic>
        <p:nvPicPr>
          <p:cNvPr id="217" name="Google Shape;217;p10"/>
          <p:cNvPicPr preferRelativeResize="0"/>
          <p:nvPr/>
        </p:nvPicPr>
        <p:blipFill rotWithShape="1">
          <a:blip r:embed="rId3">
            <a:alphaModFix/>
          </a:blip>
          <a:srcRect b="0" l="0" r="0" t="0"/>
          <a:stretch/>
        </p:blipFill>
        <p:spPr>
          <a:xfrm>
            <a:off x="729996" y="1777428"/>
            <a:ext cx="7684535" cy="231168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11"/>
          <p:cNvSpPr txBox="1"/>
          <p:nvPr>
            <p:ph type="title"/>
          </p:nvPr>
        </p:nvSpPr>
        <p:spPr>
          <a:xfrm>
            <a:off x="721225" y="620007"/>
            <a:ext cx="7612616" cy="482886"/>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n-US"/>
              <a:t>2. JEAN PIAGET’S: STAGES OF DEVELOPMENT</a:t>
            </a:r>
            <a:endParaRPr/>
          </a:p>
        </p:txBody>
      </p:sp>
      <p:pic>
        <p:nvPicPr>
          <p:cNvPr id="223" name="Google Shape;223;p11"/>
          <p:cNvPicPr preferRelativeResize="0"/>
          <p:nvPr/>
        </p:nvPicPr>
        <p:blipFill rotWithShape="1">
          <a:blip r:embed="rId3">
            <a:alphaModFix/>
          </a:blip>
          <a:srcRect b="0" l="0" r="0" t="0"/>
          <a:stretch/>
        </p:blipFill>
        <p:spPr>
          <a:xfrm>
            <a:off x="142875" y="1726058"/>
            <a:ext cx="8858250" cy="228086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2"/>
          <p:cNvSpPr txBox="1"/>
          <p:nvPr>
            <p:ph type="title"/>
          </p:nvPr>
        </p:nvSpPr>
        <p:spPr>
          <a:xfrm>
            <a:off x="267128" y="609733"/>
            <a:ext cx="8578921" cy="51015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n-US"/>
              <a:t>3. Kohlberg’s: Theory of Moral Development</a:t>
            </a:r>
            <a:endParaRPr/>
          </a:p>
        </p:txBody>
      </p:sp>
      <p:sp>
        <p:nvSpPr>
          <p:cNvPr id="229" name="Google Shape;229;p12"/>
          <p:cNvSpPr txBox="1"/>
          <p:nvPr>
            <p:ph idx="1" type="body"/>
          </p:nvPr>
        </p:nvSpPr>
        <p:spPr>
          <a:xfrm>
            <a:off x="616450" y="1390649"/>
            <a:ext cx="7715892" cy="3643689"/>
          </a:xfrm>
          <a:prstGeom prst="rect">
            <a:avLst/>
          </a:prstGeom>
          <a:noFill/>
          <a:ln>
            <a:noFill/>
          </a:ln>
        </p:spPr>
        <p:txBody>
          <a:bodyPr anchorCtr="0" anchor="t" bIns="91425" lIns="91425" spcFirstLastPara="1" rIns="91425" wrap="square" tIns="91425">
            <a:noAutofit/>
          </a:bodyPr>
          <a:lstStyle/>
          <a:p>
            <a:pPr indent="0" lvl="0" marL="146050" rtl="0" algn="l">
              <a:lnSpc>
                <a:spcPct val="115000"/>
              </a:lnSpc>
              <a:spcBef>
                <a:spcPts val="0"/>
              </a:spcBef>
              <a:spcAft>
                <a:spcPts val="0"/>
              </a:spcAft>
              <a:buSzPts val="1300"/>
              <a:buNone/>
            </a:pPr>
            <a:r>
              <a:rPr lang="en-US" sz="1500">
                <a:solidFill>
                  <a:schemeClr val="dk2"/>
                </a:solidFill>
              </a:rPr>
              <a:t>Kohlberg’s levels of moral development are as follows: </a:t>
            </a:r>
            <a:endParaRPr sz="1500">
              <a:solidFill>
                <a:schemeClr val="dk2"/>
              </a:solidFill>
            </a:endParaRPr>
          </a:p>
          <a:p>
            <a:pPr indent="0" lvl="0" marL="146050" rtl="0" algn="l">
              <a:lnSpc>
                <a:spcPct val="115000"/>
              </a:lnSpc>
              <a:spcBef>
                <a:spcPts val="0"/>
              </a:spcBef>
              <a:spcAft>
                <a:spcPts val="0"/>
              </a:spcAft>
              <a:buSzPts val="1300"/>
              <a:buNone/>
            </a:pPr>
            <a:r>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eriod"/>
            </a:pPr>
            <a:r>
              <a:rPr b="1" lang="en-US" sz="1500" u="sng">
                <a:solidFill>
                  <a:schemeClr val="dk2"/>
                </a:solidFill>
              </a:rPr>
              <a:t>Pre-conventional level</a:t>
            </a:r>
            <a:r>
              <a:rPr lang="en-US" sz="1500">
                <a:solidFill>
                  <a:schemeClr val="dk2"/>
                </a:solidFill>
              </a:rPr>
              <a:t>:- children accept the authority (and moral code) of others. If an action leads to punishment, it must be bad. If it leads to a reward, it must be good. </a:t>
            </a:r>
            <a:endParaRPr sz="1500">
              <a:solidFill>
                <a:schemeClr val="dk2"/>
              </a:solidFill>
            </a:endParaRPr>
          </a:p>
          <a:p>
            <a:pPr indent="-260350" lvl="0" marL="488950" rtl="0" algn="l">
              <a:lnSpc>
                <a:spcPct val="115000"/>
              </a:lnSpc>
              <a:spcBef>
                <a:spcPts val="0"/>
              </a:spcBef>
              <a:spcAft>
                <a:spcPts val="0"/>
              </a:spcAft>
              <a:buSzPts val="1300"/>
              <a:buFont typeface="Arial"/>
              <a:buNone/>
            </a:pPr>
            <a:r>
              <a:t/>
            </a:r>
            <a:endParaRPr b="1" sz="1500" u="sng">
              <a:solidFill>
                <a:schemeClr val="dk2"/>
              </a:solidFill>
            </a:endParaRPr>
          </a:p>
          <a:p>
            <a:pPr indent="-342900" lvl="0" marL="488950" rtl="0" algn="l">
              <a:lnSpc>
                <a:spcPct val="115000"/>
              </a:lnSpc>
              <a:spcBef>
                <a:spcPts val="0"/>
              </a:spcBef>
              <a:spcAft>
                <a:spcPts val="0"/>
              </a:spcAft>
              <a:buSzPts val="1300"/>
              <a:buFont typeface="Arial"/>
              <a:buAutoNum type="arabicPeriod"/>
            </a:pPr>
            <a:r>
              <a:rPr b="1" lang="en-US" sz="1500" u="sng">
                <a:solidFill>
                  <a:schemeClr val="dk2"/>
                </a:solidFill>
              </a:rPr>
              <a:t>Conventional level</a:t>
            </a:r>
            <a:r>
              <a:rPr lang="en-US" sz="1500">
                <a:solidFill>
                  <a:schemeClr val="dk2"/>
                </a:solidFill>
              </a:rPr>
              <a:t>:- children believe that social rules and the expectations of others determine what is acceptable or unacceptable behavior. A social system that stresses the responsibilities of relationships and social order is seen as desirable and must, therefore, influence our views of right and wrong. </a:t>
            </a:r>
            <a:endParaRPr sz="1500">
              <a:solidFill>
                <a:schemeClr val="dk2"/>
              </a:solidFill>
            </a:endParaRPr>
          </a:p>
          <a:p>
            <a:pPr indent="-260350" lvl="0" marL="488950" rtl="0" algn="l">
              <a:lnSpc>
                <a:spcPct val="115000"/>
              </a:lnSpc>
              <a:spcBef>
                <a:spcPts val="0"/>
              </a:spcBef>
              <a:spcAft>
                <a:spcPts val="0"/>
              </a:spcAft>
              <a:buSzPts val="1300"/>
              <a:buFont typeface="Arial"/>
              <a:buNone/>
            </a:pPr>
            <a:r>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eriod"/>
            </a:pPr>
            <a:r>
              <a:rPr b="1" lang="en-US" sz="1500" u="sng">
                <a:solidFill>
                  <a:schemeClr val="dk2"/>
                </a:solidFill>
              </a:rPr>
              <a:t>Post-conventional level</a:t>
            </a:r>
            <a:r>
              <a:rPr lang="en-US" sz="1500">
                <a:solidFill>
                  <a:schemeClr val="dk2"/>
                </a:solidFill>
              </a:rPr>
              <a:t>:- here what is right is based on an individual’s understanding of universal ethical principles. What is considered morally acceptable in any given situation is determined by what is the response most in keeping with these principles.</a:t>
            </a:r>
            <a:endParaRPr b="1" sz="150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3"/>
          <p:cNvSpPr txBox="1"/>
          <p:nvPr>
            <p:ph type="title"/>
          </p:nvPr>
        </p:nvSpPr>
        <p:spPr>
          <a:xfrm>
            <a:off x="276225" y="578912"/>
            <a:ext cx="8496300" cy="51015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n-US" sz="2200"/>
              <a:t>4. Carol Gilligan’s: Theory of Gender and Moral Development</a:t>
            </a:r>
            <a:endParaRPr sz="2200"/>
          </a:p>
        </p:txBody>
      </p:sp>
      <p:sp>
        <p:nvSpPr>
          <p:cNvPr id="235" name="Google Shape;235;p13"/>
          <p:cNvSpPr txBox="1"/>
          <p:nvPr>
            <p:ph idx="1" type="body"/>
          </p:nvPr>
        </p:nvSpPr>
        <p:spPr>
          <a:xfrm>
            <a:off x="276225" y="1304283"/>
            <a:ext cx="8496300" cy="3839217"/>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Font typeface="Arial"/>
              <a:buChar char="•"/>
            </a:pPr>
            <a:r>
              <a:rPr lang="en-US" sz="1500">
                <a:solidFill>
                  <a:schemeClr val="dk2"/>
                </a:solidFill>
              </a:rPr>
              <a:t>Carol Gilligan, whose approach is highlighted in the Thinking About Diversity box, compared the moral development of girls and boys and concluded that the two sexes use different standards of rightness. </a:t>
            </a:r>
            <a:endParaRPr sz="1500">
              <a:solidFill>
                <a:schemeClr val="dk2"/>
              </a:solidFill>
            </a:endParaRPr>
          </a:p>
          <a:p>
            <a:pPr indent="-311150" lvl="0" marL="457200" rtl="0" algn="l">
              <a:lnSpc>
                <a:spcPct val="115000"/>
              </a:lnSpc>
              <a:spcBef>
                <a:spcPts val="0"/>
              </a:spcBef>
              <a:spcAft>
                <a:spcPts val="0"/>
              </a:spcAft>
              <a:buSzPts val="1300"/>
              <a:buFont typeface="Arial"/>
              <a:buChar char="•"/>
            </a:pPr>
            <a:r>
              <a:rPr b="1" lang="en-US" sz="1500" u="sng">
                <a:solidFill>
                  <a:schemeClr val="dk2"/>
                </a:solidFill>
              </a:rPr>
              <a:t>Boys</a:t>
            </a:r>
            <a:r>
              <a:rPr lang="en-US" sz="1500">
                <a:solidFill>
                  <a:schemeClr val="dk2"/>
                </a:solidFill>
              </a:rPr>
              <a:t>, Gilligan (1982, 1990) claims, have a </a:t>
            </a:r>
            <a:r>
              <a:rPr b="1" i="1" lang="en-US" sz="1500">
                <a:solidFill>
                  <a:schemeClr val="dk2"/>
                </a:solidFill>
              </a:rPr>
              <a:t>justice perspective</a:t>
            </a:r>
            <a:r>
              <a:rPr lang="en-US" sz="1500">
                <a:solidFill>
                  <a:schemeClr val="dk2"/>
                </a:solidFill>
              </a:rPr>
              <a:t>, relying on formal rules to define right and wrong. </a:t>
            </a:r>
            <a:endParaRPr sz="1500">
              <a:solidFill>
                <a:schemeClr val="dk2"/>
              </a:solidFill>
            </a:endParaRPr>
          </a:p>
          <a:p>
            <a:pPr indent="-311150" lvl="0" marL="457200" rtl="0" algn="l">
              <a:lnSpc>
                <a:spcPct val="115000"/>
              </a:lnSpc>
              <a:spcBef>
                <a:spcPts val="0"/>
              </a:spcBef>
              <a:spcAft>
                <a:spcPts val="0"/>
              </a:spcAft>
              <a:buSzPts val="1300"/>
              <a:buFont typeface="Arial"/>
              <a:buChar char="•"/>
            </a:pPr>
            <a:r>
              <a:rPr b="1" lang="en-US" sz="1500" u="sng">
                <a:solidFill>
                  <a:schemeClr val="dk2"/>
                </a:solidFill>
              </a:rPr>
              <a:t>Girls</a:t>
            </a:r>
            <a:r>
              <a:rPr lang="en-US" sz="1500">
                <a:solidFill>
                  <a:schemeClr val="dk2"/>
                </a:solidFill>
              </a:rPr>
              <a:t>, by contrast, have a </a:t>
            </a:r>
            <a:r>
              <a:rPr b="1" i="1" lang="en-US" sz="1500">
                <a:solidFill>
                  <a:schemeClr val="dk2"/>
                </a:solidFill>
              </a:rPr>
              <a:t>care and responsibility perspective</a:t>
            </a:r>
            <a:r>
              <a:rPr lang="en-US" sz="1500">
                <a:solidFill>
                  <a:schemeClr val="dk2"/>
                </a:solidFill>
              </a:rPr>
              <a:t>, judging a situation with an eye toward personal relationships and loyalties. </a:t>
            </a:r>
            <a:endParaRPr sz="1500">
              <a:solidFill>
                <a:schemeClr val="dk2"/>
              </a:solidFill>
            </a:endParaRPr>
          </a:p>
          <a:p>
            <a:pPr indent="-311150" lvl="0" marL="457200" rtl="0" algn="l">
              <a:lnSpc>
                <a:spcPct val="115000"/>
              </a:lnSpc>
              <a:spcBef>
                <a:spcPts val="0"/>
              </a:spcBef>
              <a:spcAft>
                <a:spcPts val="0"/>
              </a:spcAft>
              <a:buSzPts val="1300"/>
              <a:buFont typeface="Arial"/>
              <a:buChar char="•"/>
            </a:pPr>
            <a:r>
              <a:rPr lang="en-US" sz="1500">
                <a:solidFill>
                  <a:schemeClr val="dk2"/>
                </a:solidFill>
              </a:rPr>
              <a:t>For example, as boys see it, stealing is wrong because it breaks the law. </a:t>
            </a:r>
            <a:endParaRPr sz="1500">
              <a:solidFill>
                <a:schemeClr val="dk2"/>
              </a:solidFill>
            </a:endParaRPr>
          </a:p>
          <a:p>
            <a:pPr indent="-311150" lvl="0" marL="457200" rtl="0" algn="l">
              <a:lnSpc>
                <a:spcPct val="115000"/>
              </a:lnSpc>
              <a:spcBef>
                <a:spcPts val="0"/>
              </a:spcBef>
              <a:spcAft>
                <a:spcPts val="0"/>
              </a:spcAft>
              <a:buSzPts val="1300"/>
              <a:buFont typeface="Arial"/>
              <a:buChar char="•"/>
            </a:pPr>
            <a:r>
              <a:rPr lang="en-US" sz="1500">
                <a:solidFill>
                  <a:schemeClr val="dk2"/>
                </a:solidFill>
              </a:rPr>
              <a:t>Girls are more likely to wonder why someone would steal and to be sympathetic toward a person who steals, say, to feed her family. </a:t>
            </a:r>
            <a:endParaRPr sz="1500">
              <a:solidFill>
                <a:schemeClr val="dk2"/>
              </a:solidFill>
            </a:endParaRPr>
          </a:p>
          <a:p>
            <a:pPr indent="-311150" lvl="0" marL="457200" rtl="0" algn="l">
              <a:lnSpc>
                <a:spcPct val="115000"/>
              </a:lnSpc>
              <a:spcBef>
                <a:spcPts val="0"/>
              </a:spcBef>
              <a:spcAft>
                <a:spcPts val="0"/>
              </a:spcAft>
              <a:buSzPts val="1300"/>
              <a:buFont typeface="Arial"/>
              <a:buChar char="•"/>
            </a:pPr>
            <a:r>
              <a:rPr b="1" i="1" lang="en-US" sz="1500">
                <a:solidFill>
                  <a:schemeClr val="dk2"/>
                </a:solidFill>
              </a:rPr>
              <a:t>Kohlberg treats rule-based male reasoning as superior to the person-based female approach. Gilligan notes that impersonal rules dominate men’s lives in the workplace, but personal relationships are more relevant to women’s lives as mothers and caregivers. </a:t>
            </a:r>
            <a:endParaRPr b="1" i="1" sz="1500">
              <a:solidFill>
                <a:schemeClr val="dk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4"/>
          <p:cNvSpPr txBox="1"/>
          <p:nvPr>
            <p:ph type="title"/>
          </p:nvPr>
        </p:nvSpPr>
        <p:spPr>
          <a:xfrm>
            <a:off x="721225" y="599459"/>
            <a:ext cx="7602342" cy="489602"/>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sz="2200"/>
              <a:t>5. George Herbert Mead’s: Theory of the Social Self</a:t>
            </a:r>
            <a:endParaRPr sz="2200"/>
          </a:p>
        </p:txBody>
      </p:sp>
      <p:sp>
        <p:nvSpPr>
          <p:cNvPr id="241" name="Google Shape;241;p14"/>
          <p:cNvSpPr txBox="1"/>
          <p:nvPr>
            <p:ph idx="1" type="body"/>
          </p:nvPr>
        </p:nvSpPr>
        <p:spPr>
          <a:xfrm>
            <a:off x="597560" y="1209675"/>
            <a:ext cx="7849671" cy="3800474"/>
          </a:xfrm>
          <a:prstGeom prst="rect">
            <a:avLst/>
          </a:prstGeom>
          <a:noFill/>
          <a:ln>
            <a:noFill/>
          </a:ln>
        </p:spPr>
        <p:txBody>
          <a:bodyPr anchorCtr="0" anchor="t" bIns="91425" lIns="91425" spcFirstLastPara="1" rIns="91425" wrap="square" tIns="91425">
            <a:noAutofit/>
          </a:bodyPr>
          <a:lstStyle/>
          <a:p>
            <a:pPr indent="0" lvl="0" marL="146050" rtl="0" algn="l">
              <a:lnSpc>
                <a:spcPct val="115000"/>
              </a:lnSpc>
              <a:spcBef>
                <a:spcPts val="0"/>
              </a:spcBef>
              <a:spcAft>
                <a:spcPts val="0"/>
              </a:spcAft>
              <a:buSzPts val="1300"/>
              <a:buNone/>
            </a:pPr>
            <a:r>
              <a:rPr lang="en-US" sz="1200">
                <a:solidFill>
                  <a:schemeClr val="dk2"/>
                </a:solidFill>
              </a:rPr>
              <a:t>George Herbert Mead (1863–1931) developed the theory of </a:t>
            </a:r>
            <a:r>
              <a:rPr i="1" lang="en-US" sz="1200">
                <a:solidFill>
                  <a:schemeClr val="dk2"/>
                </a:solidFill>
              </a:rPr>
              <a:t>social behaviorism </a:t>
            </a:r>
            <a:r>
              <a:rPr lang="en-US" sz="1200">
                <a:solidFill>
                  <a:schemeClr val="dk2"/>
                </a:solidFill>
              </a:rPr>
              <a:t>to explain how social experience develops an individual’s personality (1962, orig. 1934). </a:t>
            </a:r>
            <a:endParaRPr sz="1200">
              <a:solidFill>
                <a:schemeClr val="dk2"/>
              </a:solidFill>
            </a:endParaRPr>
          </a:p>
          <a:p>
            <a:pPr indent="0" lvl="0" marL="146050" rtl="0" algn="l">
              <a:lnSpc>
                <a:spcPct val="115000"/>
              </a:lnSpc>
              <a:spcBef>
                <a:spcPts val="0"/>
              </a:spcBef>
              <a:spcAft>
                <a:spcPts val="0"/>
              </a:spcAft>
              <a:buSzPts val="1300"/>
              <a:buNone/>
            </a:pPr>
            <a:r>
              <a:rPr b="1" lang="en-US" sz="1200" u="sng">
                <a:solidFill>
                  <a:schemeClr val="dk2"/>
                </a:solidFill>
              </a:rPr>
              <a:t>The Self: </a:t>
            </a:r>
            <a:r>
              <a:rPr lang="en-US" sz="1200">
                <a:solidFill>
                  <a:schemeClr val="dk2"/>
                </a:solidFill>
              </a:rPr>
              <a:t>Mead’s central concept is the self, the part of an individual’s personality composed of self-awareness and self-image. Mead’s genius was in seeing the self as the product of social experience. </a:t>
            </a:r>
            <a:endParaRPr sz="1200">
              <a:solidFill>
                <a:schemeClr val="dk2"/>
              </a:solidFill>
            </a:endParaRPr>
          </a:p>
          <a:p>
            <a:pPr indent="-228600" lvl="0" marL="374650" rtl="0" algn="l">
              <a:lnSpc>
                <a:spcPct val="115000"/>
              </a:lnSpc>
              <a:spcBef>
                <a:spcPts val="0"/>
              </a:spcBef>
              <a:spcAft>
                <a:spcPts val="0"/>
              </a:spcAft>
              <a:buSzPts val="1300"/>
              <a:buFont typeface="Arial"/>
              <a:buAutoNum type="arabicPeriod"/>
            </a:pPr>
            <a:r>
              <a:rPr b="1" i="1" lang="en-US" sz="1200">
                <a:solidFill>
                  <a:schemeClr val="dk2"/>
                </a:solidFill>
              </a:rPr>
              <a:t>First, the self is not there at birth; it develops</a:t>
            </a:r>
            <a:r>
              <a:rPr i="1" lang="en-US" sz="1200">
                <a:solidFill>
                  <a:schemeClr val="dk2"/>
                </a:solidFill>
              </a:rPr>
              <a:t>. </a:t>
            </a:r>
            <a:r>
              <a:rPr lang="en-US" sz="1200">
                <a:solidFill>
                  <a:schemeClr val="dk2"/>
                </a:solidFill>
              </a:rPr>
              <a:t>Mead rejected the idea that personality is guided by biological drives (as Freud asserted) or biological maturation (as Piaget claimed). </a:t>
            </a:r>
            <a:endParaRPr sz="1200">
              <a:solidFill>
                <a:schemeClr val="dk2"/>
              </a:solidFill>
            </a:endParaRPr>
          </a:p>
          <a:p>
            <a:pPr indent="-228600" lvl="0" marL="374650" rtl="0" algn="l">
              <a:lnSpc>
                <a:spcPct val="115000"/>
              </a:lnSpc>
              <a:spcBef>
                <a:spcPts val="0"/>
              </a:spcBef>
              <a:spcAft>
                <a:spcPts val="0"/>
              </a:spcAft>
              <a:buSzPts val="1300"/>
              <a:buFont typeface="Arial"/>
              <a:buAutoNum type="arabicPeriod"/>
            </a:pPr>
            <a:r>
              <a:rPr b="1" i="1" lang="en-US" sz="1200">
                <a:solidFill>
                  <a:schemeClr val="dk2"/>
                </a:solidFill>
              </a:rPr>
              <a:t>Second, the self develops only with social experience, as the individual interacts with others</a:t>
            </a:r>
            <a:r>
              <a:rPr lang="en-US" sz="1200">
                <a:solidFill>
                  <a:schemeClr val="dk2"/>
                </a:solidFill>
              </a:rPr>
              <a:t>. Without interaction, as we see from cases of isolated children, the body grows, but no self emerges. </a:t>
            </a:r>
            <a:endParaRPr sz="1200">
              <a:solidFill>
                <a:schemeClr val="dk2"/>
              </a:solidFill>
            </a:endParaRPr>
          </a:p>
          <a:p>
            <a:pPr indent="-228600" lvl="0" marL="374650" rtl="0" algn="l">
              <a:lnSpc>
                <a:spcPct val="115000"/>
              </a:lnSpc>
              <a:spcBef>
                <a:spcPts val="0"/>
              </a:spcBef>
              <a:spcAft>
                <a:spcPts val="0"/>
              </a:spcAft>
              <a:buSzPts val="1300"/>
              <a:buFont typeface="Arial"/>
              <a:buAutoNum type="arabicPeriod"/>
            </a:pPr>
            <a:r>
              <a:rPr b="1" i="1" lang="en-US" sz="1200">
                <a:solidFill>
                  <a:schemeClr val="dk2"/>
                </a:solidFill>
              </a:rPr>
              <a:t>Third, social experience is the exchange of symbols</a:t>
            </a:r>
            <a:r>
              <a:rPr i="1" lang="en-US" sz="1200">
                <a:solidFill>
                  <a:schemeClr val="dk2"/>
                </a:solidFill>
              </a:rPr>
              <a:t>.</a:t>
            </a:r>
            <a:r>
              <a:rPr lang="en-US" sz="1200">
                <a:solidFill>
                  <a:schemeClr val="dk2"/>
                </a:solidFill>
              </a:rPr>
              <a:t> Only people use words, a wave of the hand, or a smile to create meaning. We can train a dog using reward and punishment, but the dog attaches no meaning to its actions. Human beings, by contrast, find meaning in almost every action. </a:t>
            </a:r>
            <a:endParaRPr sz="1200">
              <a:solidFill>
                <a:schemeClr val="dk2"/>
              </a:solidFill>
            </a:endParaRPr>
          </a:p>
          <a:p>
            <a:pPr indent="-228600" lvl="0" marL="374650" rtl="0" algn="l">
              <a:lnSpc>
                <a:spcPct val="115000"/>
              </a:lnSpc>
              <a:spcBef>
                <a:spcPts val="0"/>
              </a:spcBef>
              <a:spcAft>
                <a:spcPts val="0"/>
              </a:spcAft>
              <a:buSzPts val="1300"/>
              <a:buFont typeface="Arial"/>
              <a:buAutoNum type="arabicPeriod"/>
            </a:pPr>
            <a:r>
              <a:rPr b="1" i="1" lang="en-US" sz="1200">
                <a:solidFill>
                  <a:schemeClr val="dk2"/>
                </a:solidFill>
              </a:rPr>
              <a:t>Fourth, seeking meaning leads people to imagine other people’s intentions</a:t>
            </a:r>
            <a:r>
              <a:rPr i="1" lang="en-US" sz="1200">
                <a:solidFill>
                  <a:schemeClr val="dk2"/>
                </a:solidFill>
              </a:rPr>
              <a:t>.</a:t>
            </a:r>
            <a:r>
              <a:rPr lang="en-US" sz="1200">
                <a:solidFill>
                  <a:schemeClr val="dk2"/>
                </a:solidFill>
              </a:rPr>
              <a:t> In short, we draw conclusions from people’s actions, imagining their underlying intentions</a:t>
            </a:r>
            <a:endParaRPr/>
          </a:p>
          <a:p>
            <a:pPr indent="-228600" lvl="0" marL="374650" rtl="0" algn="l">
              <a:lnSpc>
                <a:spcPct val="115000"/>
              </a:lnSpc>
              <a:spcBef>
                <a:spcPts val="0"/>
              </a:spcBef>
              <a:spcAft>
                <a:spcPts val="0"/>
              </a:spcAft>
              <a:buSzPts val="1300"/>
              <a:buFont typeface="Arial"/>
              <a:buAutoNum type="arabicPeriod"/>
            </a:pPr>
            <a:r>
              <a:rPr b="1" i="1" lang="en-US" sz="1200">
                <a:solidFill>
                  <a:schemeClr val="dk2"/>
                </a:solidFill>
              </a:rPr>
              <a:t>Fifth, understanding intention requires imagining the situation from the other’s point of view</a:t>
            </a:r>
            <a:r>
              <a:rPr lang="en-US" sz="1200">
                <a:solidFill>
                  <a:schemeClr val="dk2"/>
                </a:solidFill>
              </a:rPr>
              <a:t>. Using symbols, we imagine ourselves “in another person’s shoes” and see ourselves as that person does. We can therefore anticipate how others will respond to us even before we act. </a:t>
            </a:r>
            <a:endParaRPr sz="1200">
              <a:solidFill>
                <a:schemeClr val="dk2"/>
              </a:solidFill>
            </a:endParaRPr>
          </a:p>
          <a:p>
            <a:pPr indent="-228600" lvl="0" marL="374650" rtl="0" algn="l">
              <a:lnSpc>
                <a:spcPct val="115000"/>
              </a:lnSpc>
              <a:spcBef>
                <a:spcPts val="0"/>
              </a:spcBef>
              <a:spcAft>
                <a:spcPts val="0"/>
              </a:spcAft>
              <a:buSzPts val="1300"/>
              <a:buFont typeface="Arial"/>
              <a:buAutoNum type="arabicPeriod"/>
            </a:pPr>
            <a:r>
              <a:rPr lang="en-US" sz="1200">
                <a:solidFill>
                  <a:schemeClr val="dk2"/>
                </a:solidFill>
              </a:rPr>
              <a:t>The </a:t>
            </a:r>
            <a:r>
              <a:rPr b="1" i="1" lang="en-US" sz="1200">
                <a:solidFill>
                  <a:schemeClr val="dk2"/>
                </a:solidFill>
              </a:rPr>
              <a:t>I and the Me </a:t>
            </a:r>
            <a:r>
              <a:rPr lang="en-US" sz="1200">
                <a:solidFill>
                  <a:schemeClr val="dk2"/>
                </a:solidFill>
              </a:rPr>
              <a:t>Mead’s sixth point is that by taking the role of the other, we become self aware. </a:t>
            </a:r>
            <a:endParaRPr/>
          </a:p>
          <a:p>
            <a:pPr indent="-146050" lvl="0" marL="374650" rtl="0" algn="l">
              <a:lnSpc>
                <a:spcPct val="115000"/>
              </a:lnSpc>
              <a:spcBef>
                <a:spcPts val="0"/>
              </a:spcBef>
              <a:spcAft>
                <a:spcPts val="0"/>
              </a:spcAft>
              <a:buSzPts val="1300"/>
              <a:buFont typeface="Arial"/>
              <a:buNone/>
            </a:pPr>
            <a:r>
              <a:t/>
            </a:r>
            <a:endParaRPr sz="1200">
              <a:solidFill>
                <a:schemeClr val="dk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15"/>
          <p:cNvSpPr txBox="1"/>
          <p:nvPr>
            <p:ph type="title"/>
          </p:nvPr>
        </p:nvSpPr>
        <p:spPr>
          <a:xfrm>
            <a:off x="595902" y="589185"/>
            <a:ext cx="7768760" cy="479328"/>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sz="2800"/>
              <a:t>5(a). Parts of the Self: The I and the Me</a:t>
            </a:r>
            <a:endParaRPr/>
          </a:p>
        </p:txBody>
      </p:sp>
      <p:sp>
        <p:nvSpPr>
          <p:cNvPr id="247" name="Google Shape;247;p15"/>
          <p:cNvSpPr txBox="1"/>
          <p:nvPr>
            <p:ph idx="1" type="body"/>
          </p:nvPr>
        </p:nvSpPr>
        <p:spPr>
          <a:xfrm>
            <a:off x="474859" y="1359568"/>
            <a:ext cx="8229600" cy="3602957"/>
          </a:xfrm>
          <a:prstGeom prst="rect">
            <a:avLst/>
          </a:prstGeom>
          <a:noFill/>
          <a:ln>
            <a:noFill/>
          </a:ln>
        </p:spPr>
        <p:txBody>
          <a:bodyPr anchorCtr="0" anchor="t" bIns="91425" lIns="91425" spcFirstLastPara="1" rIns="91425" wrap="square" tIns="91425">
            <a:noAutofit/>
          </a:bodyPr>
          <a:lstStyle/>
          <a:p>
            <a:pPr indent="0" lvl="0" marL="146050" rtl="0" algn="l">
              <a:lnSpc>
                <a:spcPct val="115000"/>
              </a:lnSpc>
              <a:spcBef>
                <a:spcPts val="0"/>
              </a:spcBef>
              <a:spcAft>
                <a:spcPts val="0"/>
              </a:spcAft>
              <a:buSzPts val="1300"/>
              <a:buNone/>
            </a:pPr>
            <a:r>
              <a:rPr lang="en-US" sz="1400">
                <a:solidFill>
                  <a:schemeClr val="dk2"/>
                </a:solidFill>
              </a:rPr>
              <a:t>Another way of saying this is that the self has two parts. </a:t>
            </a:r>
            <a:endParaRPr sz="1400">
              <a:solidFill>
                <a:schemeClr val="dk2"/>
              </a:solidFill>
            </a:endParaRPr>
          </a:p>
          <a:p>
            <a:pPr indent="-311150" lvl="0" marL="457200" rtl="0" algn="l">
              <a:lnSpc>
                <a:spcPct val="115000"/>
              </a:lnSpc>
              <a:spcBef>
                <a:spcPts val="0"/>
              </a:spcBef>
              <a:spcAft>
                <a:spcPts val="0"/>
              </a:spcAft>
              <a:buSzPts val="1300"/>
              <a:buChar char="●"/>
            </a:pPr>
            <a:r>
              <a:rPr b="1" lang="en-US" sz="1400" u="sng">
                <a:solidFill>
                  <a:schemeClr val="dk2"/>
                </a:solidFill>
              </a:rPr>
              <a:t>I:</a:t>
            </a:r>
            <a:r>
              <a:rPr lang="en-US" sz="1400">
                <a:solidFill>
                  <a:schemeClr val="dk2"/>
                </a:solidFill>
              </a:rPr>
              <a:t> One part of the self operates as the subject, being active and spontaneous. Mead called the active side of the self the “I” (the subjective form of the personal pronoun). </a:t>
            </a:r>
            <a:endParaRPr sz="1400">
              <a:solidFill>
                <a:schemeClr val="dk2"/>
              </a:solidFill>
            </a:endParaRPr>
          </a:p>
          <a:p>
            <a:pPr indent="-311150" lvl="0" marL="457200" rtl="0" algn="l">
              <a:lnSpc>
                <a:spcPct val="115000"/>
              </a:lnSpc>
              <a:spcBef>
                <a:spcPts val="0"/>
              </a:spcBef>
              <a:spcAft>
                <a:spcPts val="0"/>
              </a:spcAft>
              <a:buSzPts val="1300"/>
              <a:buChar char="●"/>
            </a:pPr>
            <a:r>
              <a:rPr b="1" lang="en-US" sz="1400" u="sng">
                <a:solidFill>
                  <a:schemeClr val="dk2"/>
                </a:solidFill>
              </a:rPr>
              <a:t>Me:</a:t>
            </a:r>
            <a:r>
              <a:rPr lang="en-US" sz="1400">
                <a:solidFill>
                  <a:schemeClr val="dk2"/>
                </a:solidFill>
              </a:rPr>
              <a:t> The other part of the self works as an object, that is, the way we imagine others see us. Mead called the objective side of the self the “me” (the objective form of the personal pronoun). </a:t>
            </a:r>
            <a:endParaRPr sz="1400">
              <a:solidFill>
                <a:schemeClr val="dk2"/>
              </a:solidFill>
            </a:endParaRPr>
          </a:p>
          <a:p>
            <a:pPr indent="0" lvl="0" marL="146050" rtl="0" algn="l">
              <a:lnSpc>
                <a:spcPct val="115000"/>
              </a:lnSpc>
              <a:spcBef>
                <a:spcPts val="0"/>
              </a:spcBef>
              <a:spcAft>
                <a:spcPts val="0"/>
              </a:spcAft>
              <a:buSzPts val="1300"/>
              <a:buNone/>
            </a:pPr>
            <a:r>
              <a:t/>
            </a:r>
            <a:endParaRPr sz="1400">
              <a:solidFill>
                <a:schemeClr val="dk2"/>
              </a:solidFill>
            </a:endParaRPr>
          </a:p>
          <a:p>
            <a:pPr indent="-311150" lvl="0" marL="457200" rtl="0" algn="l">
              <a:lnSpc>
                <a:spcPct val="115000"/>
              </a:lnSpc>
              <a:spcBef>
                <a:spcPts val="0"/>
              </a:spcBef>
              <a:spcAft>
                <a:spcPts val="0"/>
              </a:spcAft>
              <a:buSzPts val="1300"/>
              <a:buChar char="●"/>
            </a:pPr>
            <a:r>
              <a:rPr lang="en-US" sz="1400">
                <a:solidFill>
                  <a:schemeClr val="dk2"/>
                </a:solidFill>
              </a:rPr>
              <a:t>All social experience has both components: We initiate an action (the I-phase, or subject side, of self), and then we continue the action based on how others respond to us (the me-phase, or object side, of self). </a:t>
            </a:r>
            <a:endParaRPr sz="1400">
              <a:solidFill>
                <a:schemeClr val="dk2"/>
              </a:solidFill>
            </a:endParaRPr>
          </a:p>
          <a:p>
            <a:pPr indent="0" lvl="0" marL="146050" rtl="0" algn="l">
              <a:lnSpc>
                <a:spcPct val="115000"/>
              </a:lnSpc>
              <a:spcBef>
                <a:spcPts val="0"/>
              </a:spcBef>
              <a:spcAft>
                <a:spcPts val="0"/>
              </a:spcAft>
              <a:buSzPts val="1300"/>
              <a:buNone/>
            </a:pPr>
            <a:r>
              <a:t/>
            </a:r>
            <a:endParaRPr sz="1400">
              <a:solidFill>
                <a:schemeClr val="dk2"/>
              </a:solidFill>
            </a:endParaRPr>
          </a:p>
          <a:p>
            <a:pPr indent="-311150" lvl="0" marL="457200" rtl="0" algn="l">
              <a:lnSpc>
                <a:spcPct val="115000"/>
              </a:lnSpc>
              <a:spcBef>
                <a:spcPts val="0"/>
              </a:spcBef>
              <a:spcAft>
                <a:spcPts val="0"/>
              </a:spcAft>
              <a:buSzPts val="1300"/>
              <a:buChar char="●"/>
            </a:pPr>
            <a:r>
              <a:rPr lang="en-US" sz="1400">
                <a:solidFill>
                  <a:schemeClr val="dk2"/>
                </a:solidFill>
              </a:rPr>
              <a:t>Everyday life demands that we see ourselves in terms of cultural norms as any member of our society might. </a:t>
            </a:r>
            <a:endParaRPr sz="1400">
              <a:solidFill>
                <a:schemeClr val="dk2"/>
              </a:solidFill>
            </a:endParaRPr>
          </a:p>
          <a:p>
            <a:pPr indent="-311150" lvl="0" marL="457200" rtl="0" algn="l">
              <a:lnSpc>
                <a:spcPct val="115000"/>
              </a:lnSpc>
              <a:spcBef>
                <a:spcPts val="0"/>
              </a:spcBef>
              <a:spcAft>
                <a:spcPts val="0"/>
              </a:spcAft>
              <a:buSzPts val="1300"/>
              <a:buChar char="●"/>
            </a:pPr>
            <a:r>
              <a:rPr lang="en-US" sz="1400">
                <a:solidFill>
                  <a:schemeClr val="dk2"/>
                </a:solidFill>
              </a:rPr>
              <a:t>Mead used the term </a:t>
            </a:r>
            <a:r>
              <a:rPr b="1" i="1" lang="en-US" sz="1400" u="sng">
                <a:solidFill>
                  <a:schemeClr val="dk2"/>
                </a:solidFill>
              </a:rPr>
              <a:t>generalized other </a:t>
            </a:r>
            <a:r>
              <a:rPr lang="en-US" sz="1400">
                <a:solidFill>
                  <a:schemeClr val="dk2"/>
                </a:solidFill>
              </a:rPr>
              <a:t>to refer to widespread cultural norms and values we use as references in evaluating ourselves. </a:t>
            </a:r>
            <a:endParaRPr sz="1400">
              <a:solidFill>
                <a:schemeClr val="dk2"/>
              </a:solidFill>
            </a:endParaRPr>
          </a:p>
          <a:p>
            <a:pPr indent="-228600" lvl="0" marL="457200" rtl="0" algn="l">
              <a:lnSpc>
                <a:spcPct val="115000"/>
              </a:lnSpc>
              <a:spcBef>
                <a:spcPts val="0"/>
              </a:spcBef>
              <a:spcAft>
                <a:spcPts val="0"/>
              </a:spcAft>
              <a:buSzPts val="1300"/>
              <a:buNone/>
            </a:pPr>
            <a:r>
              <a:t/>
            </a:r>
            <a:endParaRPr sz="1400">
              <a:solidFill>
                <a:schemeClr val="dk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16"/>
          <p:cNvSpPr/>
          <p:nvPr/>
        </p:nvSpPr>
        <p:spPr>
          <a:xfrm>
            <a:off x="-10632" y="1300727"/>
            <a:ext cx="4496908" cy="3416320"/>
          </a:xfrm>
          <a:prstGeom prst="rect">
            <a:avLst/>
          </a:prstGeom>
          <a:noFill/>
          <a:ln>
            <a:noFill/>
          </a:ln>
        </p:spPr>
        <p:txBody>
          <a:bodyPr anchorCtr="0" anchor="t" bIns="45700" lIns="91425" spcFirstLastPara="1" rIns="91425" wrap="square" tIns="45700">
            <a:spAutoFit/>
          </a:bodyPr>
          <a:lstStyle/>
          <a:p>
            <a:pPr indent="0" lvl="0" marL="146050" marR="0" rtl="0" algn="l">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Arial"/>
                <a:ea typeface="Arial"/>
                <a:cs typeface="Arial"/>
                <a:sym typeface="Arial"/>
              </a:rPr>
              <a:t>According to Mead, the key to developing the self is learning to take the role of the other. </a:t>
            </a:r>
            <a:endParaRPr b="0" i="0" sz="1200" u="none" cap="none" strike="noStrike">
              <a:solidFill>
                <a:srgbClr val="000000"/>
              </a:solidFill>
              <a:latin typeface="Arial"/>
              <a:ea typeface="Arial"/>
              <a:cs typeface="Arial"/>
              <a:sym typeface="Arial"/>
            </a:endParaRPr>
          </a:p>
          <a:p>
            <a:pPr indent="-228600" lvl="0" marL="374650" marR="0" rtl="0" algn="l">
              <a:lnSpc>
                <a:spcPct val="100000"/>
              </a:lnSpc>
              <a:spcBef>
                <a:spcPts val="0"/>
              </a:spcBef>
              <a:spcAft>
                <a:spcPts val="0"/>
              </a:spcAft>
              <a:buClr>
                <a:srgbClr val="000000"/>
              </a:buClr>
              <a:buSzPts val="1200"/>
              <a:buFont typeface="Arial"/>
              <a:buAutoNum type="arabicPeriod"/>
            </a:pPr>
            <a:r>
              <a:rPr b="0" i="0" lang="en-US" sz="1200" u="none" cap="none" strike="noStrike">
                <a:solidFill>
                  <a:srgbClr val="000000"/>
                </a:solidFill>
                <a:latin typeface="Arial"/>
                <a:ea typeface="Arial"/>
                <a:cs typeface="Arial"/>
                <a:sym typeface="Arial"/>
              </a:rPr>
              <a:t>Infants can do this only through </a:t>
            </a:r>
            <a:r>
              <a:rPr b="1" i="1" lang="en-US" sz="1200" u="sng" cap="none" strike="noStrike">
                <a:solidFill>
                  <a:srgbClr val="000000"/>
                </a:solidFill>
                <a:latin typeface="Arial"/>
                <a:ea typeface="Arial"/>
                <a:cs typeface="Arial"/>
                <a:sym typeface="Arial"/>
              </a:rPr>
              <a:t>imitation</a:t>
            </a:r>
            <a:r>
              <a:rPr b="0" i="0" lang="en-US" sz="1200" u="none" cap="none" strike="noStrike">
                <a:solidFill>
                  <a:srgbClr val="000000"/>
                </a:solidFill>
                <a:latin typeface="Arial"/>
                <a:ea typeface="Arial"/>
                <a:cs typeface="Arial"/>
                <a:sym typeface="Arial"/>
              </a:rPr>
              <a:t>. They mimic behavior without understanding underlying intentions, and so at this point, they have no self. </a:t>
            </a:r>
            <a:endParaRPr/>
          </a:p>
          <a:p>
            <a:pPr indent="-228600" lvl="0" marL="374650" marR="0" rtl="0" algn="l">
              <a:lnSpc>
                <a:spcPct val="100000"/>
              </a:lnSpc>
              <a:spcBef>
                <a:spcPts val="0"/>
              </a:spcBef>
              <a:spcAft>
                <a:spcPts val="0"/>
              </a:spcAft>
              <a:buClr>
                <a:srgbClr val="000000"/>
              </a:buClr>
              <a:buSzPts val="1200"/>
              <a:buFont typeface="Arial"/>
              <a:buAutoNum type="arabicPeriod"/>
            </a:pPr>
            <a:r>
              <a:rPr b="0" i="0" lang="en-US" sz="1200" u="none" cap="none" strike="noStrike">
                <a:solidFill>
                  <a:srgbClr val="000000"/>
                </a:solidFill>
                <a:latin typeface="Arial"/>
                <a:ea typeface="Arial"/>
                <a:cs typeface="Arial"/>
                <a:sym typeface="Arial"/>
              </a:rPr>
              <a:t>As children learn to use language and other symbols, the self emerges in the form of </a:t>
            </a:r>
            <a:r>
              <a:rPr b="1" i="1" lang="en-US" sz="1200" u="sng" cap="none" strike="noStrike">
                <a:solidFill>
                  <a:srgbClr val="000000"/>
                </a:solidFill>
                <a:latin typeface="Arial"/>
                <a:ea typeface="Arial"/>
                <a:cs typeface="Arial"/>
                <a:sym typeface="Arial"/>
              </a:rPr>
              <a:t>play</a:t>
            </a:r>
            <a:r>
              <a:rPr b="0" i="0" lang="en-US" sz="1200" u="none" cap="none" strike="noStrike">
                <a:solidFill>
                  <a:srgbClr val="000000"/>
                </a:solidFill>
                <a:latin typeface="Arial"/>
                <a:ea typeface="Arial"/>
                <a:cs typeface="Arial"/>
                <a:sym typeface="Arial"/>
              </a:rPr>
              <a:t>. i.e. assuming roles modeled on significant others, people, such as parents, who have special importance for socialization. </a:t>
            </a:r>
            <a:endParaRPr b="0" i="0" sz="1200" u="none" cap="none" strike="noStrike">
              <a:solidFill>
                <a:srgbClr val="000000"/>
              </a:solidFill>
              <a:latin typeface="Arial"/>
              <a:ea typeface="Arial"/>
              <a:cs typeface="Arial"/>
              <a:sym typeface="Arial"/>
            </a:endParaRPr>
          </a:p>
          <a:p>
            <a:pPr indent="-228600" lvl="0" marL="374650" marR="0" rtl="0" algn="l">
              <a:lnSpc>
                <a:spcPct val="100000"/>
              </a:lnSpc>
              <a:spcBef>
                <a:spcPts val="0"/>
              </a:spcBef>
              <a:spcAft>
                <a:spcPts val="0"/>
              </a:spcAft>
              <a:buClr>
                <a:srgbClr val="000000"/>
              </a:buClr>
              <a:buSzPts val="1200"/>
              <a:buFont typeface="Arial"/>
              <a:buAutoNum type="arabicPeriod"/>
            </a:pPr>
            <a:r>
              <a:rPr b="0" i="0" lang="en-US" sz="1200" u="none" cap="none" strike="noStrike">
                <a:solidFill>
                  <a:srgbClr val="000000"/>
                </a:solidFill>
                <a:latin typeface="Arial"/>
                <a:ea typeface="Arial"/>
                <a:cs typeface="Arial"/>
                <a:sym typeface="Arial"/>
              </a:rPr>
              <a:t>Gradually, children learn to </a:t>
            </a:r>
            <a:r>
              <a:rPr b="1" i="1" lang="en-US" sz="1200" u="sng" cap="none" strike="noStrike">
                <a:solidFill>
                  <a:srgbClr val="000000"/>
                </a:solidFill>
                <a:latin typeface="Arial"/>
                <a:ea typeface="Arial"/>
                <a:cs typeface="Arial"/>
                <a:sym typeface="Arial"/>
              </a:rPr>
              <a:t>take the roles of several others </a:t>
            </a:r>
            <a:r>
              <a:rPr b="0" i="0" lang="en-US" sz="1200" u="none" cap="none" strike="noStrike">
                <a:solidFill>
                  <a:srgbClr val="000000"/>
                </a:solidFill>
                <a:latin typeface="Arial"/>
                <a:ea typeface="Arial"/>
                <a:cs typeface="Arial"/>
                <a:sym typeface="Arial"/>
              </a:rPr>
              <a:t>at once. This skill lets them move from simple play (say, playing catch) with one other to complex games (such as baseball) involving many others. </a:t>
            </a:r>
            <a:endParaRPr/>
          </a:p>
          <a:p>
            <a:pPr indent="-228600" lvl="0" marL="374650" marR="0" rtl="0" algn="l">
              <a:lnSpc>
                <a:spcPct val="100000"/>
              </a:lnSpc>
              <a:spcBef>
                <a:spcPts val="0"/>
              </a:spcBef>
              <a:spcAft>
                <a:spcPts val="0"/>
              </a:spcAft>
              <a:buClr>
                <a:srgbClr val="000000"/>
              </a:buClr>
              <a:buSzPts val="1200"/>
              <a:buFont typeface="Arial"/>
              <a:buAutoNum type="arabicPeriod"/>
            </a:pPr>
            <a:r>
              <a:rPr b="0" i="0" lang="en-US" sz="1200" u="none" cap="none" strike="noStrike">
                <a:solidFill>
                  <a:srgbClr val="000000"/>
                </a:solidFill>
                <a:latin typeface="Arial"/>
                <a:ea typeface="Arial"/>
                <a:cs typeface="Arial"/>
                <a:sym typeface="Arial"/>
              </a:rPr>
              <a:t>By about age seven, most children have the social experience needed to engage in team sports. But there is a final stage in the development of the self. A game involves </a:t>
            </a:r>
            <a:r>
              <a:rPr b="1" i="1" lang="en-US" sz="1200" u="sng" cap="none" strike="noStrike">
                <a:solidFill>
                  <a:srgbClr val="000000"/>
                </a:solidFill>
                <a:latin typeface="Arial"/>
                <a:ea typeface="Arial"/>
                <a:cs typeface="Arial"/>
                <a:sym typeface="Arial"/>
              </a:rPr>
              <a:t>taking the role of specific people </a:t>
            </a:r>
            <a:r>
              <a:rPr b="0" i="0" lang="en-US" sz="1200" u="none" cap="none" strike="noStrike">
                <a:solidFill>
                  <a:srgbClr val="000000"/>
                </a:solidFill>
                <a:latin typeface="Arial"/>
                <a:ea typeface="Arial"/>
                <a:cs typeface="Arial"/>
                <a:sym typeface="Arial"/>
              </a:rPr>
              <a:t>in just one situation. </a:t>
            </a:r>
            <a:endParaRPr/>
          </a:p>
        </p:txBody>
      </p:sp>
      <p:pic>
        <p:nvPicPr>
          <p:cNvPr id="253" name="Google Shape;253;p16"/>
          <p:cNvPicPr preferRelativeResize="0"/>
          <p:nvPr/>
        </p:nvPicPr>
        <p:blipFill rotWithShape="1">
          <a:blip r:embed="rId3">
            <a:alphaModFix/>
          </a:blip>
          <a:srcRect b="0" l="0" r="0" t="0"/>
          <a:stretch/>
        </p:blipFill>
        <p:spPr>
          <a:xfrm>
            <a:off x="4486275" y="1300727"/>
            <a:ext cx="4495799" cy="3416319"/>
          </a:xfrm>
          <a:prstGeom prst="rect">
            <a:avLst/>
          </a:prstGeom>
          <a:noFill/>
          <a:ln>
            <a:noFill/>
          </a:ln>
        </p:spPr>
      </p:pic>
      <p:sp>
        <p:nvSpPr>
          <p:cNvPr id="254" name="Google Shape;254;p16"/>
          <p:cNvSpPr txBox="1"/>
          <p:nvPr/>
        </p:nvSpPr>
        <p:spPr>
          <a:xfrm>
            <a:off x="1257300" y="514350"/>
            <a:ext cx="6762750"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US" sz="2800" u="none" cap="none" strike="noStrike">
                <a:solidFill>
                  <a:srgbClr val="000000"/>
                </a:solidFill>
                <a:latin typeface="Lato"/>
                <a:ea typeface="Lato"/>
                <a:cs typeface="Lato"/>
                <a:sym typeface="Lato"/>
              </a:rPr>
              <a:t>5(b). Development of the Self</a:t>
            </a:r>
            <a:endParaRPr b="1" i="0" sz="2800" u="none" cap="none" strike="noStrike">
              <a:solidFill>
                <a:srgbClr val="000000"/>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17"/>
          <p:cNvSpPr txBox="1"/>
          <p:nvPr>
            <p:ph type="title"/>
          </p:nvPr>
        </p:nvSpPr>
        <p:spPr>
          <a:xfrm>
            <a:off x="721225" y="609733"/>
            <a:ext cx="7612616" cy="469053"/>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sz="2800"/>
              <a:t>6. C.H. Cooley: The Looking-Glass Self</a:t>
            </a:r>
            <a:endParaRPr/>
          </a:p>
        </p:txBody>
      </p:sp>
      <p:sp>
        <p:nvSpPr>
          <p:cNvPr id="260" name="Google Shape;260;p17"/>
          <p:cNvSpPr txBox="1"/>
          <p:nvPr>
            <p:ph idx="1" type="body"/>
          </p:nvPr>
        </p:nvSpPr>
        <p:spPr>
          <a:xfrm>
            <a:off x="637953" y="1376736"/>
            <a:ext cx="3306726" cy="3339101"/>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US" sz="1400">
                <a:solidFill>
                  <a:schemeClr val="dk2"/>
                </a:solidFill>
              </a:rPr>
              <a:t>As we interact with others, the people around us become a mirror (an object that people used to call a “looking glass”) in which we can see ourselves. </a:t>
            </a:r>
            <a:endParaRPr sz="1400">
              <a:solidFill>
                <a:schemeClr val="dk2"/>
              </a:solidFill>
            </a:endParaRPr>
          </a:p>
          <a:p>
            <a:pPr indent="-311150" lvl="0" marL="457200" rtl="0" algn="l">
              <a:lnSpc>
                <a:spcPct val="115000"/>
              </a:lnSpc>
              <a:spcBef>
                <a:spcPts val="0"/>
              </a:spcBef>
              <a:spcAft>
                <a:spcPts val="0"/>
              </a:spcAft>
              <a:buSzPts val="1300"/>
              <a:buChar char="●"/>
            </a:pPr>
            <a:r>
              <a:rPr b="1" i="1" lang="en-US" sz="1400">
                <a:solidFill>
                  <a:schemeClr val="dk2"/>
                </a:solidFill>
              </a:rPr>
              <a:t>What we think of ourselves, then, depends on how we think others see us. </a:t>
            </a:r>
            <a:endParaRPr b="1" i="1" sz="1400">
              <a:solidFill>
                <a:schemeClr val="dk2"/>
              </a:solidFill>
            </a:endParaRPr>
          </a:p>
          <a:p>
            <a:pPr indent="-311150" lvl="0" marL="457200" rtl="0" algn="l">
              <a:lnSpc>
                <a:spcPct val="115000"/>
              </a:lnSpc>
              <a:spcBef>
                <a:spcPts val="0"/>
              </a:spcBef>
              <a:spcAft>
                <a:spcPts val="0"/>
              </a:spcAft>
              <a:buSzPts val="1300"/>
              <a:buChar char="●"/>
            </a:pPr>
            <a:r>
              <a:rPr lang="en-US" sz="1400">
                <a:solidFill>
                  <a:schemeClr val="dk2"/>
                </a:solidFill>
              </a:rPr>
              <a:t>For example, if we think others see us as clever, we will think of ourselves in the same way. </a:t>
            </a:r>
            <a:endParaRPr sz="1400">
              <a:solidFill>
                <a:schemeClr val="dk2"/>
              </a:solidFill>
            </a:endParaRPr>
          </a:p>
          <a:p>
            <a:pPr indent="-311150" lvl="0" marL="457200" rtl="0" algn="l">
              <a:lnSpc>
                <a:spcPct val="115000"/>
              </a:lnSpc>
              <a:spcBef>
                <a:spcPts val="0"/>
              </a:spcBef>
              <a:spcAft>
                <a:spcPts val="0"/>
              </a:spcAft>
              <a:buSzPts val="1300"/>
              <a:buChar char="●"/>
            </a:pPr>
            <a:r>
              <a:rPr lang="en-US" sz="1400">
                <a:solidFill>
                  <a:schemeClr val="dk2"/>
                </a:solidFill>
              </a:rPr>
              <a:t>But if we feel they think of us as clumsy, then that is how we will see ourselves. </a:t>
            </a:r>
            <a:endParaRPr sz="1400">
              <a:solidFill>
                <a:schemeClr val="dk2"/>
              </a:solidFill>
            </a:endParaRPr>
          </a:p>
        </p:txBody>
      </p:sp>
      <p:pic>
        <p:nvPicPr>
          <p:cNvPr descr="The looking glass self, Charles Horton Cooley, 1902 | Looking glass ..." id="261" name="Google Shape;261;p17"/>
          <p:cNvPicPr preferRelativeResize="0"/>
          <p:nvPr/>
        </p:nvPicPr>
        <p:blipFill rotWithShape="1">
          <a:blip r:embed="rId3">
            <a:alphaModFix/>
          </a:blip>
          <a:srcRect b="0" l="0" r="0" t="0"/>
          <a:stretch/>
        </p:blipFill>
        <p:spPr>
          <a:xfrm>
            <a:off x="4146698" y="1297172"/>
            <a:ext cx="4582632" cy="351937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18"/>
          <p:cNvSpPr txBox="1"/>
          <p:nvPr/>
        </p:nvSpPr>
        <p:spPr>
          <a:xfrm>
            <a:off x="636997" y="585627"/>
            <a:ext cx="7922212"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00" u="none" cap="none" strike="noStrike">
                <a:solidFill>
                  <a:srgbClr val="000000"/>
                </a:solidFill>
                <a:latin typeface="Lato"/>
                <a:ea typeface="Lato"/>
                <a:cs typeface="Lato"/>
                <a:sym typeface="Lato"/>
              </a:rPr>
              <a:t>7. Erik H. Erikson’s: Eight Stages of Development</a:t>
            </a:r>
            <a:endParaRPr b="1" i="0" sz="2600" u="none" cap="none" strike="noStrike">
              <a:solidFill>
                <a:srgbClr val="000000"/>
              </a:solidFill>
              <a:latin typeface="Lato"/>
              <a:ea typeface="Lato"/>
              <a:cs typeface="Lato"/>
              <a:sym typeface="Lato"/>
            </a:endParaRPr>
          </a:p>
        </p:txBody>
      </p:sp>
      <p:sp>
        <p:nvSpPr>
          <p:cNvPr id="267" name="Google Shape;267;p18"/>
          <p:cNvSpPr/>
          <p:nvPr/>
        </p:nvSpPr>
        <p:spPr>
          <a:xfrm>
            <a:off x="636997" y="1459386"/>
            <a:ext cx="7839183" cy="35394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Although some analysts (including Freud) point to childhood as the crucial time when personality takes shape, Erik H. Erikson (1902–1994) took a broader view of socialization. He explained that we face challenges throughout the life course (1963, orig. 1950).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en-US" sz="1400" u="none" cap="none" strike="noStrike">
                <a:solidFill>
                  <a:srgbClr val="000000"/>
                </a:solidFill>
                <a:latin typeface="Arial"/>
                <a:ea typeface="Arial"/>
                <a:cs typeface="Arial"/>
                <a:sym typeface="Arial"/>
              </a:rPr>
              <a:t>Stage 1: Infancy—the challenge of trust (versus mistrust). </a:t>
            </a:r>
            <a:r>
              <a:rPr b="0" i="0" lang="en-US" sz="1400" u="none" cap="none" strike="noStrike">
                <a:solidFill>
                  <a:srgbClr val="000000"/>
                </a:solidFill>
                <a:latin typeface="Arial"/>
                <a:ea typeface="Arial"/>
                <a:cs typeface="Arial"/>
                <a:sym typeface="Arial"/>
              </a:rPr>
              <a:t>Between birth- 18 months, infants face the first of life’s challenges: to establish a sense of trust that their world is a safe place. Family members play a key part in how any infant meets this challenge.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en-US" sz="1400" u="none" cap="none" strike="noStrike">
                <a:solidFill>
                  <a:srgbClr val="000000"/>
                </a:solidFill>
                <a:latin typeface="Arial"/>
                <a:ea typeface="Arial"/>
                <a:cs typeface="Arial"/>
                <a:sym typeface="Arial"/>
              </a:rPr>
              <a:t>Stage 2: Toddlerhood—the challenge of autonomy (versus doubt and shame). </a:t>
            </a:r>
            <a:r>
              <a:rPr b="0" i="0" lang="en-US" sz="1400" u="none" cap="none" strike="noStrike">
                <a:solidFill>
                  <a:srgbClr val="000000"/>
                </a:solidFill>
                <a:latin typeface="Arial"/>
                <a:ea typeface="Arial"/>
                <a:cs typeface="Arial"/>
                <a:sym typeface="Arial"/>
              </a:rPr>
              <a:t>The next challenge, up to age 3, is to learn skills to cope with the world in a confident way. Failing to gain self-control leads children to doubt their abilities.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en-US" sz="1400" u="none" cap="none" strike="noStrike">
                <a:solidFill>
                  <a:srgbClr val="000000"/>
                </a:solidFill>
                <a:latin typeface="Arial"/>
                <a:ea typeface="Arial"/>
                <a:cs typeface="Arial"/>
                <a:sym typeface="Arial"/>
              </a:rPr>
              <a:t>Stage 3: Preschool—the challenge of initiative (versus guilt).</a:t>
            </a:r>
            <a:r>
              <a:rPr b="0" i="0" lang="en-US" sz="1400" u="none" cap="none" strike="noStrike">
                <a:solidFill>
                  <a:srgbClr val="000000"/>
                </a:solidFill>
                <a:latin typeface="Arial"/>
                <a:ea typeface="Arial"/>
                <a:cs typeface="Arial"/>
                <a:sym typeface="Arial"/>
              </a:rPr>
              <a:t> 4 and 5-year-olds must learn to engage their surroundings—including people outside the family—or experience guilt at failing to meet the expectations of parents and others.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en-US" sz="1400" u="none" cap="none" strike="noStrike">
                <a:solidFill>
                  <a:srgbClr val="000000"/>
                </a:solidFill>
                <a:latin typeface="Arial"/>
                <a:ea typeface="Arial"/>
                <a:cs typeface="Arial"/>
                <a:sym typeface="Arial"/>
              </a:rPr>
              <a:t>Stage 4: Preadolescence—the challenge of industriousness (versus inferiority). </a:t>
            </a:r>
            <a:r>
              <a:rPr b="0" i="0" lang="en-US" sz="1400" u="none" cap="none" strike="noStrike">
                <a:solidFill>
                  <a:srgbClr val="000000"/>
                </a:solidFill>
                <a:latin typeface="Arial"/>
                <a:ea typeface="Arial"/>
                <a:cs typeface="Arial"/>
                <a:sym typeface="Arial"/>
              </a:rPr>
              <a:t>Between ages 6 and 13, children enter school, make friends, and strike out on their own more and more. They either feel proud of their accomplishments or fear that they do not measure up.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19"/>
          <p:cNvSpPr txBox="1"/>
          <p:nvPr>
            <p:ph type="title"/>
          </p:nvPr>
        </p:nvSpPr>
        <p:spPr>
          <a:xfrm>
            <a:off x="493295" y="572692"/>
            <a:ext cx="8169442" cy="534213"/>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sz="2400">
                <a:latin typeface="Lato"/>
                <a:ea typeface="Lato"/>
                <a:cs typeface="Lato"/>
                <a:sym typeface="Lato"/>
              </a:rPr>
              <a:t>7. Erik H. Erikson’s: Eight Stages of Development (cont…)</a:t>
            </a:r>
            <a:endParaRPr/>
          </a:p>
        </p:txBody>
      </p:sp>
      <p:sp>
        <p:nvSpPr>
          <p:cNvPr id="273" name="Google Shape;273;p19"/>
          <p:cNvSpPr/>
          <p:nvPr/>
        </p:nvSpPr>
        <p:spPr>
          <a:xfrm>
            <a:off x="493295" y="1420144"/>
            <a:ext cx="8169441" cy="310854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000000"/>
                </a:solidFill>
                <a:latin typeface="Arial"/>
                <a:ea typeface="Arial"/>
                <a:cs typeface="Arial"/>
                <a:sym typeface="Arial"/>
              </a:rPr>
              <a:t>Stage 5: Adolescence—the challenge of gaining identity (versus confusion)</a:t>
            </a:r>
            <a:r>
              <a:rPr b="0" i="0" lang="en-US" sz="1400" u="none" cap="none" strike="noStrike">
                <a:solidFill>
                  <a:srgbClr val="000000"/>
                </a:solidFill>
                <a:latin typeface="Arial"/>
                <a:ea typeface="Arial"/>
                <a:cs typeface="Arial"/>
                <a:sym typeface="Arial"/>
              </a:rPr>
              <a:t>. During the teen years, young people struggle to establish their own identity. In part, teenagers identify with others, but they also want to be unique. Almost all teens experience some confusion as they struggle to establish an identity. </a:t>
            </a:r>
            <a:endParaRPr/>
          </a:p>
          <a:p>
            <a:pPr indent="0" lvl="0" marL="0" marR="0" rtl="0" algn="l">
              <a:lnSpc>
                <a:spcPct val="100000"/>
              </a:lnSpc>
              <a:spcBef>
                <a:spcPts val="0"/>
              </a:spcBef>
              <a:spcAft>
                <a:spcPts val="0"/>
              </a:spcAft>
              <a:buNone/>
            </a:pPr>
            <a:r>
              <a:rPr b="1" i="0" lang="en-US" sz="1400" u="none" cap="none" strike="noStrike">
                <a:solidFill>
                  <a:srgbClr val="000000"/>
                </a:solidFill>
                <a:latin typeface="Arial"/>
                <a:ea typeface="Arial"/>
                <a:cs typeface="Arial"/>
                <a:sym typeface="Arial"/>
              </a:rPr>
              <a:t>Stage 6: Young adulthood—the challenge of intimacy (versus isolation). </a:t>
            </a:r>
            <a:r>
              <a:rPr b="0" i="0" lang="en-US" sz="1400" u="none" cap="none" strike="noStrike">
                <a:solidFill>
                  <a:srgbClr val="000000"/>
                </a:solidFill>
                <a:latin typeface="Arial"/>
                <a:ea typeface="Arial"/>
                <a:cs typeface="Arial"/>
                <a:sym typeface="Arial"/>
              </a:rPr>
              <a:t>The challenge for young adults is to form and maintain intimate relationships with others. Falling in love (as well as making close friends) involves balancing the need to bond with the need to have a separate identity. </a:t>
            </a:r>
            <a:endParaRPr/>
          </a:p>
          <a:p>
            <a:pPr indent="0" lvl="0" marL="0" marR="0" rtl="0" algn="l">
              <a:lnSpc>
                <a:spcPct val="100000"/>
              </a:lnSpc>
              <a:spcBef>
                <a:spcPts val="0"/>
              </a:spcBef>
              <a:spcAft>
                <a:spcPts val="0"/>
              </a:spcAft>
              <a:buNone/>
            </a:pPr>
            <a:r>
              <a:rPr b="1" i="0" lang="en-US" sz="1400" u="none" cap="none" strike="noStrike">
                <a:solidFill>
                  <a:srgbClr val="000000"/>
                </a:solidFill>
                <a:latin typeface="Arial"/>
                <a:ea typeface="Arial"/>
                <a:cs typeface="Arial"/>
                <a:sym typeface="Arial"/>
              </a:rPr>
              <a:t>Stage 7: Middle adulthood—the challenge of making a difference (versus self-absorption). </a:t>
            </a:r>
            <a:r>
              <a:rPr b="0" i="0" lang="en-US" sz="1400" u="none" cap="none" strike="noStrike">
                <a:solidFill>
                  <a:srgbClr val="000000"/>
                </a:solidFill>
                <a:latin typeface="Arial"/>
                <a:ea typeface="Arial"/>
                <a:cs typeface="Arial"/>
                <a:sym typeface="Arial"/>
              </a:rPr>
              <a:t>The challenge of middle age is contributing to the lives of others in the family, at work, and in the larger world. Failing at this, people become self-centered, caught up in their own limited concerns. </a:t>
            </a:r>
            <a:endParaRPr/>
          </a:p>
          <a:p>
            <a:pPr indent="0" lvl="0" marL="0" marR="0" rtl="0" algn="l">
              <a:lnSpc>
                <a:spcPct val="100000"/>
              </a:lnSpc>
              <a:spcBef>
                <a:spcPts val="0"/>
              </a:spcBef>
              <a:spcAft>
                <a:spcPts val="0"/>
              </a:spcAft>
              <a:buNone/>
            </a:pPr>
            <a:r>
              <a:rPr b="1" i="0" lang="en-US" sz="1400" u="none" cap="none" strike="noStrike">
                <a:solidFill>
                  <a:srgbClr val="000000"/>
                </a:solidFill>
                <a:latin typeface="Arial"/>
                <a:ea typeface="Arial"/>
                <a:cs typeface="Arial"/>
                <a:sym typeface="Arial"/>
              </a:rPr>
              <a:t>Stage 8: Old age—the challenge of integrity (versus despair). </a:t>
            </a:r>
            <a:r>
              <a:rPr b="0" i="0" lang="en-US" sz="1400" u="none" cap="none" strike="noStrike">
                <a:solidFill>
                  <a:srgbClr val="000000"/>
                </a:solidFill>
                <a:latin typeface="Arial"/>
                <a:ea typeface="Arial"/>
                <a:cs typeface="Arial"/>
                <a:sym typeface="Arial"/>
              </a:rPr>
              <a:t>As the end of life approaches, people hope to look back on what they have accomplished with a sense of integrity and satisfaction. For those who have been self-absorbed, old age brings only a sense of despair over missed opportunities.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
          <p:cNvSpPr txBox="1"/>
          <p:nvPr>
            <p:ph type="title"/>
          </p:nvPr>
        </p:nvSpPr>
        <p:spPr>
          <a:xfrm>
            <a:off x="721225" y="592666"/>
            <a:ext cx="7668933" cy="508001"/>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u="sng"/>
              <a:t>SOCIALIZATION</a:t>
            </a:r>
            <a:endParaRPr u="sng"/>
          </a:p>
        </p:txBody>
      </p:sp>
      <p:sp>
        <p:nvSpPr>
          <p:cNvPr id="171" name="Google Shape;171;p2"/>
          <p:cNvSpPr txBox="1"/>
          <p:nvPr>
            <p:ph idx="1" type="body"/>
          </p:nvPr>
        </p:nvSpPr>
        <p:spPr>
          <a:xfrm>
            <a:off x="575733" y="1428108"/>
            <a:ext cx="7814425" cy="3321216"/>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Font typeface="Noto Sans Symbols"/>
              <a:buChar char="⮚"/>
            </a:pPr>
            <a:r>
              <a:rPr lang="en-US" sz="1600">
                <a:solidFill>
                  <a:schemeClr val="dk2"/>
                </a:solidFill>
              </a:rPr>
              <a:t>Sociologists use the term socialization to refer to </a:t>
            </a:r>
            <a:r>
              <a:rPr b="1" i="1" lang="en-US" sz="1600">
                <a:solidFill>
                  <a:schemeClr val="dk2"/>
                </a:solidFill>
              </a:rPr>
              <a:t>the lifelong social experience by which people develop their human potential and learn culture.</a:t>
            </a:r>
            <a:endParaRPr/>
          </a:p>
          <a:p>
            <a:pPr indent="-228600" lvl="0" marL="457200" rtl="0" algn="l">
              <a:lnSpc>
                <a:spcPct val="115000"/>
              </a:lnSpc>
              <a:spcBef>
                <a:spcPts val="0"/>
              </a:spcBef>
              <a:spcAft>
                <a:spcPts val="0"/>
              </a:spcAft>
              <a:buSzPts val="1300"/>
              <a:buFont typeface="Noto Sans Symbols"/>
              <a:buNone/>
            </a:pPr>
            <a:r>
              <a:t/>
            </a:r>
            <a:endParaRPr b="1" i="1" sz="1600">
              <a:solidFill>
                <a:schemeClr val="dk2"/>
              </a:solidFill>
            </a:endParaRPr>
          </a:p>
          <a:p>
            <a:pPr indent="-311150" lvl="0" marL="457200" rtl="0" algn="l">
              <a:lnSpc>
                <a:spcPct val="115000"/>
              </a:lnSpc>
              <a:spcBef>
                <a:spcPts val="0"/>
              </a:spcBef>
              <a:spcAft>
                <a:spcPts val="0"/>
              </a:spcAft>
              <a:buSzPts val="1300"/>
              <a:buFont typeface="Noto Sans Symbols"/>
              <a:buChar char="⮚"/>
            </a:pPr>
            <a:r>
              <a:rPr lang="en-US" sz="1600">
                <a:solidFill>
                  <a:schemeClr val="dk2"/>
                </a:solidFill>
              </a:rPr>
              <a:t>Social experience is also the foundation of </a:t>
            </a:r>
            <a:r>
              <a:rPr b="1" i="1" lang="en-US" sz="1600" u="sng">
                <a:solidFill>
                  <a:schemeClr val="dk2"/>
                </a:solidFill>
              </a:rPr>
              <a:t>personality</a:t>
            </a:r>
            <a:r>
              <a:rPr lang="en-US" sz="1600">
                <a:solidFill>
                  <a:schemeClr val="dk2"/>
                </a:solidFill>
              </a:rPr>
              <a:t>, a person’s fairly consistent patterns of acting, thinking, and feeling.</a:t>
            </a:r>
            <a:endParaRPr sz="1600">
              <a:solidFill>
                <a:schemeClr val="dk2"/>
              </a:solidFill>
            </a:endParaRPr>
          </a:p>
          <a:p>
            <a:pPr indent="-228600" lvl="0" marL="457200" rtl="0" algn="l">
              <a:lnSpc>
                <a:spcPct val="115000"/>
              </a:lnSpc>
              <a:spcBef>
                <a:spcPts val="0"/>
              </a:spcBef>
              <a:spcAft>
                <a:spcPts val="0"/>
              </a:spcAft>
              <a:buSzPts val="1300"/>
              <a:buFont typeface="Noto Sans Symbols"/>
              <a:buNone/>
            </a:pPr>
            <a:r>
              <a:t/>
            </a:r>
            <a:endParaRPr b="1" sz="1500">
              <a:solidFill>
                <a:schemeClr val="dk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0"/>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US" sz="4800">
                <a:solidFill>
                  <a:srgbClr val="000000"/>
                </a:solidFill>
              </a:rPr>
              <a:t>Q&amp;A Session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descr="PPT - “Socialization” PowerPoint Presentation, free download - ID:2643821" id="176" name="Google Shape;176;p3"/>
          <p:cNvPicPr preferRelativeResize="0"/>
          <p:nvPr/>
        </p:nvPicPr>
        <p:blipFill rotWithShape="1">
          <a:blip r:embed="rId3">
            <a:alphaModFix/>
          </a:blip>
          <a:srcRect b="0" l="0" r="0" t="0"/>
          <a:stretch/>
        </p:blipFill>
        <p:spPr>
          <a:xfrm>
            <a:off x="0" y="0"/>
            <a:ext cx="9143999"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id="181" name="Google Shape;181;p4"/>
          <p:cNvPicPr preferRelativeResize="0"/>
          <p:nvPr/>
        </p:nvPicPr>
        <p:blipFill rotWithShape="1">
          <a:blip r:embed="rId3">
            <a:alphaModFix/>
          </a:blip>
          <a:srcRect b="0" l="0" r="0" t="0"/>
          <a:stretch/>
        </p:blipFill>
        <p:spPr>
          <a:xfrm>
            <a:off x="0" y="0"/>
            <a:ext cx="9143999"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descr="Sociology Ch 5 sec 3 Agents of Socialization Flashcards | Quizlet" id="186" name="Google Shape;186;p5"/>
          <p:cNvPicPr preferRelativeResize="0"/>
          <p:nvPr/>
        </p:nvPicPr>
        <p:blipFill rotWithShape="1">
          <a:blip r:embed="rId3">
            <a:alphaModFix/>
          </a:blip>
          <a:srcRect b="0" l="0" r="0" t="0"/>
          <a:stretch/>
        </p:blipFill>
        <p:spPr>
          <a:xfrm>
            <a:off x="1190845" y="0"/>
            <a:ext cx="6815471"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6"/>
          <p:cNvSpPr txBox="1"/>
          <p:nvPr>
            <p:ph type="title"/>
          </p:nvPr>
        </p:nvSpPr>
        <p:spPr>
          <a:xfrm>
            <a:off x="721224" y="595636"/>
            <a:ext cx="7690985" cy="53141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a:solidFill>
                  <a:schemeClr val="dk2"/>
                </a:solidFill>
              </a:rPr>
              <a:t>Types of Socialization</a:t>
            </a:r>
            <a:endParaRPr>
              <a:solidFill>
                <a:schemeClr val="dk2"/>
              </a:solidFill>
            </a:endParaRPr>
          </a:p>
        </p:txBody>
      </p:sp>
      <p:sp>
        <p:nvSpPr>
          <p:cNvPr id="192" name="Google Shape;192;p6"/>
          <p:cNvSpPr txBox="1"/>
          <p:nvPr>
            <p:ph idx="1" type="body"/>
          </p:nvPr>
        </p:nvSpPr>
        <p:spPr>
          <a:xfrm>
            <a:off x="712448" y="1201479"/>
            <a:ext cx="7699761" cy="3806456"/>
          </a:xfrm>
          <a:prstGeom prst="rect">
            <a:avLst/>
          </a:prstGeom>
          <a:noFill/>
          <a:ln>
            <a:noFill/>
          </a:ln>
        </p:spPr>
        <p:txBody>
          <a:bodyPr anchorCtr="0" anchor="t" bIns="91425" lIns="91425" spcFirstLastPara="1" rIns="91425" wrap="square" tIns="91425">
            <a:noAutofit/>
          </a:bodyPr>
          <a:lstStyle/>
          <a:p>
            <a:pPr indent="0" lvl="0" marL="146050" rtl="0" algn="l">
              <a:lnSpc>
                <a:spcPct val="115000"/>
              </a:lnSpc>
              <a:spcBef>
                <a:spcPts val="0"/>
              </a:spcBef>
              <a:spcAft>
                <a:spcPts val="0"/>
              </a:spcAft>
              <a:buSzPts val="1300"/>
              <a:buNone/>
            </a:pPr>
            <a:r>
              <a:rPr lang="en-US" sz="1500">
                <a:solidFill>
                  <a:schemeClr val="dk2"/>
                </a:solidFill>
              </a:rPr>
              <a:t>Types of Socialization include:-</a:t>
            </a:r>
            <a:endParaRPr sz="1500">
              <a:solidFill>
                <a:schemeClr val="dk2"/>
              </a:solidFill>
            </a:endParaRPr>
          </a:p>
          <a:p>
            <a:pPr indent="-342900" lvl="0" marL="488950" rtl="0" algn="l">
              <a:lnSpc>
                <a:spcPct val="115000"/>
              </a:lnSpc>
              <a:spcBef>
                <a:spcPts val="0"/>
              </a:spcBef>
              <a:spcAft>
                <a:spcPts val="0"/>
              </a:spcAft>
              <a:buSzPts val="1300"/>
              <a:buFont typeface="Arial"/>
              <a:buAutoNum type="arabicPeriod"/>
            </a:pPr>
            <a:r>
              <a:rPr b="1" lang="en-US" sz="1500" u="sng">
                <a:solidFill>
                  <a:schemeClr val="dk2"/>
                </a:solidFill>
              </a:rPr>
              <a:t>Primary socialization</a:t>
            </a:r>
            <a:r>
              <a:rPr lang="en-US" sz="1500">
                <a:solidFill>
                  <a:schemeClr val="dk2"/>
                </a:solidFill>
              </a:rPr>
              <a:t>, which occurs in childhood and involves learning the basic norms and values of one's society.</a:t>
            </a:r>
            <a:endParaRPr/>
          </a:p>
          <a:p>
            <a:pPr indent="-342900" lvl="0" marL="488950" rtl="0" algn="l">
              <a:lnSpc>
                <a:spcPct val="115000"/>
              </a:lnSpc>
              <a:spcBef>
                <a:spcPts val="0"/>
              </a:spcBef>
              <a:spcAft>
                <a:spcPts val="0"/>
              </a:spcAft>
              <a:buSzPts val="1300"/>
              <a:buFont typeface="Arial"/>
              <a:buAutoNum type="arabicPeriod"/>
            </a:pPr>
            <a:r>
              <a:rPr b="1" lang="en-US" sz="1500" u="sng">
                <a:solidFill>
                  <a:schemeClr val="dk2"/>
                </a:solidFill>
              </a:rPr>
              <a:t>Secondary socialization, </a:t>
            </a:r>
            <a:r>
              <a:rPr lang="en-US" sz="1500">
                <a:solidFill>
                  <a:schemeClr val="dk2"/>
                </a:solidFill>
              </a:rPr>
              <a:t>which occurs in professional settings like office, business, public dealings.</a:t>
            </a:r>
            <a:endParaRPr b="1" sz="1500" u="sng">
              <a:solidFill>
                <a:schemeClr val="dk2"/>
              </a:solidFill>
            </a:endParaRPr>
          </a:p>
          <a:p>
            <a:pPr indent="-342900" lvl="0" marL="488950" rtl="0" algn="l">
              <a:lnSpc>
                <a:spcPct val="115000"/>
              </a:lnSpc>
              <a:spcBef>
                <a:spcPts val="0"/>
              </a:spcBef>
              <a:spcAft>
                <a:spcPts val="0"/>
              </a:spcAft>
              <a:buSzPts val="1300"/>
              <a:buFont typeface="Arial"/>
              <a:buAutoNum type="arabicPeriod"/>
            </a:pPr>
            <a:r>
              <a:rPr b="1" lang="en-US" sz="1500" u="sng">
                <a:solidFill>
                  <a:schemeClr val="dk2"/>
                </a:solidFill>
              </a:rPr>
              <a:t>Anticipatory socialization</a:t>
            </a:r>
            <a:r>
              <a:rPr lang="en-US" sz="1500">
                <a:solidFill>
                  <a:schemeClr val="dk2"/>
                </a:solidFill>
              </a:rPr>
              <a:t>, which occurs when one prepares for a future role or status by adopting the norms and values of that group.</a:t>
            </a:r>
            <a:endParaRPr/>
          </a:p>
          <a:p>
            <a:pPr indent="-342900" lvl="0" marL="488950" rtl="0" algn="l">
              <a:lnSpc>
                <a:spcPct val="115000"/>
              </a:lnSpc>
              <a:spcBef>
                <a:spcPts val="0"/>
              </a:spcBef>
              <a:spcAft>
                <a:spcPts val="0"/>
              </a:spcAft>
              <a:buSzPts val="1300"/>
              <a:buFont typeface="Arial"/>
              <a:buAutoNum type="arabicPeriod"/>
            </a:pPr>
            <a:r>
              <a:rPr b="1" lang="en-US" sz="1500" u="sng">
                <a:solidFill>
                  <a:schemeClr val="dk2"/>
                </a:solidFill>
              </a:rPr>
              <a:t>Developmental socialization</a:t>
            </a:r>
            <a:r>
              <a:rPr lang="en-US" sz="1500">
                <a:solidFill>
                  <a:schemeClr val="dk2"/>
                </a:solidFill>
              </a:rPr>
              <a:t>, which occurs throughout one's life and involves learning new skills and behaviors that are appropriate for one's age and stage.</a:t>
            </a:r>
            <a:endParaRPr/>
          </a:p>
          <a:p>
            <a:pPr indent="-342900" lvl="0" marL="488950" rtl="0" algn="l">
              <a:lnSpc>
                <a:spcPct val="115000"/>
              </a:lnSpc>
              <a:spcBef>
                <a:spcPts val="0"/>
              </a:spcBef>
              <a:spcAft>
                <a:spcPts val="0"/>
              </a:spcAft>
              <a:buSzPts val="1300"/>
              <a:buFont typeface="Arial"/>
              <a:buAutoNum type="arabicPeriod"/>
            </a:pPr>
            <a:r>
              <a:rPr b="1" lang="en-US" sz="1500" u="sng">
                <a:solidFill>
                  <a:schemeClr val="dk2"/>
                </a:solidFill>
              </a:rPr>
              <a:t>Re-socialization</a:t>
            </a:r>
            <a:r>
              <a:rPr lang="en-US" sz="1500">
                <a:solidFill>
                  <a:schemeClr val="dk2"/>
                </a:solidFill>
              </a:rPr>
              <a:t>, which occurs when one discards old behaviors and accepts new ones as a result of a major life change or a new social environment.</a:t>
            </a:r>
            <a:endParaRPr sz="1500">
              <a:solidFill>
                <a:schemeClr val="dk2"/>
              </a:solidFill>
            </a:endParaRPr>
          </a:p>
          <a:p>
            <a:pPr indent="-311150" lvl="0" marL="457200" rtl="0" algn="l">
              <a:lnSpc>
                <a:spcPct val="115000"/>
              </a:lnSpc>
              <a:spcBef>
                <a:spcPts val="0"/>
              </a:spcBef>
              <a:spcAft>
                <a:spcPts val="0"/>
              </a:spcAft>
              <a:buSzPts val="1300"/>
              <a:buChar char="●"/>
            </a:pPr>
            <a:r>
              <a:rPr b="1" lang="en-US" sz="1500" u="sng">
                <a:solidFill>
                  <a:schemeClr val="dk2"/>
                </a:solidFill>
              </a:rPr>
              <a:t>Total institution</a:t>
            </a:r>
            <a:r>
              <a:rPr lang="en-US" sz="1500">
                <a:solidFill>
                  <a:schemeClr val="dk2"/>
                </a:solidFill>
              </a:rPr>
              <a:t>, a setting in which people are isolated from the rest of society and manipulated by an administrative staff. </a:t>
            </a:r>
            <a:endParaRPr sz="150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7"/>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t/>
            </a:r>
            <a:endParaRPr/>
          </a:p>
        </p:txBody>
      </p:sp>
      <p:sp>
        <p:nvSpPr>
          <p:cNvPr id="198" name="Google Shape;198;p7"/>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SzPts val="1300"/>
              <a:buNone/>
            </a:pPr>
            <a:r>
              <a:t/>
            </a:r>
            <a:endParaRPr/>
          </a:p>
        </p:txBody>
      </p:sp>
      <p:pic>
        <p:nvPicPr>
          <p:cNvPr descr="18 Best Socialization Examples (Sociology Concepts) (2024)" id="199" name="Google Shape;199;p7"/>
          <p:cNvPicPr preferRelativeResize="0"/>
          <p:nvPr/>
        </p:nvPicPr>
        <p:blipFill rotWithShape="1">
          <a:blip r:embed="rId3">
            <a:alphaModFix/>
          </a:blip>
          <a:srcRect b="0" l="0" r="0" t="0"/>
          <a:stretch/>
        </p:blipFill>
        <p:spPr>
          <a:xfrm>
            <a:off x="0" y="0"/>
            <a:ext cx="9144000" cy="51434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8"/>
          <p:cNvSpPr txBox="1"/>
          <p:nvPr>
            <p:ph type="title"/>
          </p:nvPr>
        </p:nvSpPr>
        <p:spPr>
          <a:xfrm>
            <a:off x="673768" y="592666"/>
            <a:ext cx="7614790" cy="558801"/>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a:t>Human Development: Nature and Nurture</a:t>
            </a:r>
            <a:endParaRPr u="sng"/>
          </a:p>
        </p:txBody>
      </p:sp>
      <p:sp>
        <p:nvSpPr>
          <p:cNvPr id="205" name="Google Shape;205;p8"/>
          <p:cNvSpPr txBox="1"/>
          <p:nvPr>
            <p:ph idx="1" type="body"/>
          </p:nvPr>
        </p:nvSpPr>
        <p:spPr>
          <a:xfrm>
            <a:off x="513707" y="1243172"/>
            <a:ext cx="7774851" cy="3760341"/>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b="1" lang="en-US" sz="1500" u="sng">
                <a:solidFill>
                  <a:schemeClr val="dk2"/>
                </a:solidFill>
              </a:rPr>
              <a:t>The Biological Sciences: </a:t>
            </a:r>
            <a:r>
              <a:rPr lang="en-US" sz="1500">
                <a:solidFill>
                  <a:schemeClr val="dk2"/>
                </a:solidFill>
              </a:rPr>
              <a:t>The </a:t>
            </a:r>
            <a:r>
              <a:rPr b="1" i="1" lang="en-US" sz="1500">
                <a:solidFill>
                  <a:schemeClr val="dk2"/>
                </a:solidFill>
              </a:rPr>
              <a:t>Role of Nature, </a:t>
            </a:r>
            <a:r>
              <a:rPr lang="en-US" sz="1500">
                <a:solidFill>
                  <a:schemeClr val="dk2"/>
                </a:solidFill>
              </a:rPr>
              <a:t>Charles Darwin’s groundbreaking 1859 study of evolution, described in Chapter 3 (“Culture”), led people to think that human behavior was instinctive, simply our “nature.”</a:t>
            </a:r>
            <a:endParaRPr/>
          </a:p>
          <a:p>
            <a:pPr indent="-311150" lvl="0" marL="457200" rtl="0" algn="l">
              <a:lnSpc>
                <a:spcPct val="115000"/>
              </a:lnSpc>
              <a:spcBef>
                <a:spcPts val="0"/>
              </a:spcBef>
              <a:spcAft>
                <a:spcPts val="0"/>
              </a:spcAft>
              <a:buSzPts val="1300"/>
              <a:buChar char="●"/>
            </a:pPr>
            <a:r>
              <a:rPr b="1" lang="en-US" sz="1500" u="sng">
                <a:solidFill>
                  <a:schemeClr val="dk2"/>
                </a:solidFill>
              </a:rPr>
              <a:t>The Social Sciences: </a:t>
            </a:r>
            <a:r>
              <a:rPr lang="en-US" sz="1500">
                <a:solidFill>
                  <a:schemeClr val="dk2"/>
                </a:solidFill>
              </a:rPr>
              <a:t>The </a:t>
            </a:r>
            <a:r>
              <a:rPr b="1" i="1" lang="en-US" sz="1500">
                <a:solidFill>
                  <a:schemeClr val="dk2"/>
                </a:solidFill>
              </a:rPr>
              <a:t>Role of Nurture, </a:t>
            </a:r>
            <a:r>
              <a:rPr lang="en-US" sz="1500">
                <a:solidFill>
                  <a:schemeClr val="dk2"/>
                </a:solidFill>
              </a:rPr>
              <a:t>In the twentieth century, biological explanations of human behavior came under fire. The psychologist John B. Watson (1878–1958) developed a theory called behaviorism, which holds that behavior is not instinctive but learned. Thus people everywhere are equally human, differing only in their cultural patterns. In short, Watson rooted human behavior not in nature but in nurture.</a:t>
            </a:r>
            <a:endParaRPr/>
          </a:p>
          <a:p>
            <a:pPr indent="-311150" lvl="0" marL="457200" rtl="0" algn="l">
              <a:lnSpc>
                <a:spcPct val="115000"/>
              </a:lnSpc>
              <a:spcBef>
                <a:spcPts val="0"/>
              </a:spcBef>
              <a:spcAft>
                <a:spcPts val="0"/>
              </a:spcAft>
              <a:buSzPts val="1300"/>
              <a:buChar char="●"/>
            </a:pPr>
            <a:r>
              <a:rPr b="1" i="1" lang="en-US" sz="1500">
                <a:solidFill>
                  <a:schemeClr val="dk2"/>
                </a:solidFill>
              </a:rPr>
              <a:t>Without denying the importance of nature, then, we can correctly say that nurture matters more in shaping human behavior. More precisely, nurture is our nature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9"/>
          <p:cNvSpPr txBox="1"/>
          <p:nvPr>
            <p:ph type="title"/>
          </p:nvPr>
        </p:nvSpPr>
        <p:spPr>
          <a:xfrm>
            <a:off x="721225" y="541867"/>
            <a:ext cx="7770533" cy="60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a:t>UNDERSTANDING SOCIALIZATION</a:t>
            </a:r>
            <a:endParaRPr/>
          </a:p>
        </p:txBody>
      </p:sp>
      <p:sp>
        <p:nvSpPr>
          <p:cNvPr id="211" name="Google Shape;211;p9"/>
          <p:cNvSpPr txBox="1"/>
          <p:nvPr>
            <p:ph idx="1" type="body"/>
          </p:nvPr>
        </p:nvSpPr>
        <p:spPr>
          <a:xfrm>
            <a:off x="597400" y="1458930"/>
            <a:ext cx="7894358" cy="3462390"/>
          </a:xfrm>
          <a:prstGeom prst="rect">
            <a:avLst/>
          </a:prstGeom>
          <a:noFill/>
          <a:ln>
            <a:noFill/>
          </a:ln>
        </p:spPr>
        <p:txBody>
          <a:bodyPr anchorCtr="0" anchor="t" bIns="91425" lIns="91425" spcFirstLastPara="1" rIns="91425" wrap="square" tIns="91425">
            <a:noAutofit/>
          </a:bodyPr>
          <a:lstStyle/>
          <a:p>
            <a:pPr indent="0" lvl="0" marL="146050" rtl="0" algn="l">
              <a:lnSpc>
                <a:spcPct val="115000"/>
              </a:lnSpc>
              <a:spcBef>
                <a:spcPts val="0"/>
              </a:spcBef>
              <a:spcAft>
                <a:spcPts val="0"/>
              </a:spcAft>
              <a:buSzPts val="1300"/>
              <a:buNone/>
            </a:pPr>
            <a:r>
              <a:rPr lang="en-US" sz="1500">
                <a:solidFill>
                  <a:schemeClr val="dk2"/>
                </a:solidFill>
              </a:rPr>
              <a:t>Socialization is a complex, lifelong process. The following discussions highlight the work of six researchers:-</a:t>
            </a:r>
            <a:endParaRPr/>
          </a:p>
          <a:p>
            <a:pPr indent="0" lvl="0" marL="146050" rtl="0" algn="l">
              <a:lnSpc>
                <a:spcPct val="115000"/>
              </a:lnSpc>
              <a:spcBef>
                <a:spcPts val="0"/>
              </a:spcBef>
              <a:spcAft>
                <a:spcPts val="0"/>
              </a:spcAft>
              <a:buSzPts val="1300"/>
              <a:buNone/>
            </a:pPr>
            <a:r>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eriod"/>
            </a:pPr>
            <a:r>
              <a:rPr b="1" lang="en-US" sz="1500">
                <a:solidFill>
                  <a:schemeClr val="dk2"/>
                </a:solidFill>
              </a:rPr>
              <a:t>Sigmund Freud</a:t>
            </a:r>
            <a:r>
              <a:rPr lang="en-US" sz="1500">
                <a:solidFill>
                  <a:schemeClr val="dk2"/>
                </a:solidFill>
              </a:rPr>
              <a:t>,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eriod"/>
            </a:pPr>
            <a:r>
              <a:rPr lang="en-US" sz="1500">
                <a:solidFill>
                  <a:schemeClr val="dk2"/>
                </a:solidFill>
              </a:rPr>
              <a:t>Jean Piaget,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eriod"/>
            </a:pPr>
            <a:r>
              <a:rPr lang="en-US" sz="1500">
                <a:solidFill>
                  <a:schemeClr val="dk2"/>
                </a:solidFill>
              </a:rPr>
              <a:t>Lawrence Kohlberg,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eriod"/>
            </a:pPr>
            <a:r>
              <a:rPr lang="en-US" sz="1500">
                <a:solidFill>
                  <a:schemeClr val="dk2"/>
                </a:solidFill>
              </a:rPr>
              <a:t>Carol Gilligan,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eriod"/>
            </a:pPr>
            <a:r>
              <a:rPr b="1" lang="en-US" sz="1500">
                <a:solidFill>
                  <a:schemeClr val="dk2"/>
                </a:solidFill>
              </a:rPr>
              <a:t>George Herbert Mead</a:t>
            </a:r>
            <a:r>
              <a:rPr lang="en-US" sz="1500">
                <a:solidFill>
                  <a:schemeClr val="dk2"/>
                </a:solidFill>
              </a:rPr>
              <a:t>,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eriod"/>
            </a:pPr>
            <a:r>
              <a:rPr b="1" lang="en-US" sz="1500">
                <a:solidFill>
                  <a:schemeClr val="dk2"/>
                </a:solidFill>
              </a:rPr>
              <a:t>Charles Horton Cooley </a:t>
            </a:r>
            <a:r>
              <a:rPr lang="en-US" sz="1500">
                <a:solidFill>
                  <a:schemeClr val="dk2"/>
                </a:solidFill>
              </a:rPr>
              <a:t>and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eriod"/>
            </a:pPr>
            <a:r>
              <a:rPr b="1" lang="en-US" sz="1500">
                <a:solidFill>
                  <a:schemeClr val="dk2"/>
                </a:solidFill>
              </a:rPr>
              <a:t>Erik H. Erikson</a:t>
            </a:r>
            <a:endParaRPr/>
          </a:p>
          <a:p>
            <a:pPr indent="0" lvl="0" marL="146050" rtl="0" algn="l">
              <a:lnSpc>
                <a:spcPct val="115000"/>
              </a:lnSpc>
              <a:spcBef>
                <a:spcPts val="0"/>
              </a:spcBef>
              <a:spcAft>
                <a:spcPts val="0"/>
              </a:spcAft>
              <a:buSzPts val="1300"/>
              <a:buNone/>
            </a:pPr>
            <a:r>
              <a:t/>
            </a:r>
            <a:endParaRPr sz="1500">
              <a:solidFill>
                <a:schemeClr val="dk2"/>
              </a:solidFill>
            </a:endParaRPr>
          </a:p>
          <a:p>
            <a:pPr indent="0" lvl="0" marL="146050" rtl="0" algn="l">
              <a:lnSpc>
                <a:spcPct val="115000"/>
              </a:lnSpc>
              <a:spcBef>
                <a:spcPts val="0"/>
              </a:spcBef>
              <a:spcAft>
                <a:spcPts val="0"/>
              </a:spcAft>
              <a:buSzPts val="1300"/>
              <a:buNone/>
            </a:pPr>
            <a:r>
              <a:rPr lang="en-US" sz="1500">
                <a:solidFill>
                  <a:schemeClr val="dk2"/>
                </a:solidFill>
              </a:rPr>
              <a:t>who have made lasting contributions to our understanding of human development. </a:t>
            </a:r>
            <a:endParaRPr sz="1500">
              <a:solidFill>
                <a:schemeClr val="dk2"/>
              </a:solidFill>
            </a:endParaRPr>
          </a:p>
          <a:p>
            <a:pPr indent="0" lvl="0" marL="146050" rtl="0" algn="l">
              <a:lnSpc>
                <a:spcPct val="115000"/>
              </a:lnSpc>
              <a:spcBef>
                <a:spcPts val="0"/>
              </a:spcBef>
              <a:spcAft>
                <a:spcPts val="0"/>
              </a:spcAft>
              <a:buSzPts val="1300"/>
              <a:buNone/>
            </a:pPr>
            <a:r>
              <a:t/>
            </a:r>
            <a:endParaRPr sz="1500">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Zeeshan</dc:creator>
</cp:coreProperties>
</file>